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notesMasterIdLst>
    <p:notesMasterId r:id="rId36"/>
  </p:notesMasterIdLst>
  <p:sldIdLst>
    <p:sldId id="282" r:id="rId3"/>
    <p:sldId id="411" r:id="rId4"/>
    <p:sldId id="415" r:id="rId5"/>
    <p:sldId id="416" r:id="rId6"/>
    <p:sldId id="406" r:id="rId7"/>
    <p:sldId id="417" r:id="rId8"/>
    <p:sldId id="407" r:id="rId9"/>
    <p:sldId id="418" r:id="rId10"/>
    <p:sldId id="413" r:id="rId11"/>
    <p:sldId id="414" r:id="rId12"/>
    <p:sldId id="419" r:id="rId13"/>
    <p:sldId id="392" r:id="rId14"/>
    <p:sldId id="393" r:id="rId15"/>
    <p:sldId id="322" r:id="rId16"/>
    <p:sldId id="324" r:id="rId17"/>
    <p:sldId id="391" r:id="rId18"/>
    <p:sldId id="396" r:id="rId19"/>
    <p:sldId id="399" r:id="rId20"/>
    <p:sldId id="400" r:id="rId21"/>
    <p:sldId id="394" r:id="rId22"/>
    <p:sldId id="395" r:id="rId23"/>
    <p:sldId id="420" r:id="rId24"/>
    <p:sldId id="409" r:id="rId25"/>
    <p:sldId id="404" r:id="rId26"/>
    <p:sldId id="421" r:id="rId27"/>
    <p:sldId id="401" r:id="rId28"/>
    <p:sldId id="422" r:id="rId29"/>
    <p:sldId id="402" r:id="rId30"/>
    <p:sldId id="423" r:id="rId31"/>
    <p:sldId id="403" r:id="rId32"/>
    <p:sldId id="412" r:id="rId33"/>
    <p:sldId id="424" r:id="rId34"/>
    <p:sldId id="41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CORnet Common Data Model" id="{FEC2DF77-B710-4C6C-BAFB-6053BDD9591B}">
          <p14:sldIdLst>
            <p14:sldId id="282"/>
            <p14:sldId id="411"/>
            <p14:sldId id="415"/>
            <p14:sldId id="416"/>
            <p14:sldId id="406"/>
            <p14:sldId id="417"/>
            <p14:sldId id="407"/>
            <p14:sldId id="418"/>
            <p14:sldId id="413"/>
            <p14:sldId id="414"/>
            <p14:sldId id="419"/>
            <p14:sldId id="392"/>
            <p14:sldId id="393"/>
            <p14:sldId id="322"/>
            <p14:sldId id="324"/>
            <p14:sldId id="391"/>
            <p14:sldId id="396"/>
            <p14:sldId id="399"/>
            <p14:sldId id="400"/>
            <p14:sldId id="394"/>
            <p14:sldId id="395"/>
            <p14:sldId id="420"/>
            <p14:sldId id="409"/>
            <p14:sldId id="404"/>
            <p14:sldId id="421"/>
            <p14:sldId id="401"/>
            <p14:sldId id="422"/>
            <p14:sldId id="402"/>
            <p14:sldId id="423"/>
            <p14:sldId id="403"/>
            <p14:sldId id="412"/>
            <p14:sldId id="424"/>
            <p14:sldId id="410"/>
          </p14:sldIdLst>
        </p14:section>
      </p14:sectionLst>
    </p:ext>
    <p:ext uri="{EFAFB233-063F-42B5-8137-9DF3F51BA10A}">
      <p15:sldGuideLst xmlns:p15="http://schemas.microsoft.com/office/powerpoint/2012/main">
        <p15:guide id="1" orient="horz" pos="340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ters, Kellie Marie" initials="WKM" lastIdx="13" clrIdx="0"/>
  <p:cmAuthor id="2" name="Pfaff, Emily" initials="PE" lastIdx="8" clrIdx="1">
    <p:extLst>
      <p:ext uri="{19B8F6BF-5375-455C-9EA6-DF929625EA0E}">
        <p15:presenceInfo xmlns:p15="http://schemas.microsoft.com/office/powerpoint/2012/main" userId="S-1-5-21-344340502-4252695000-2390403120-1274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7A9F"/>
    <a:srgbClr val="497B9F"/>
    <a:srgbClr val="5182A4"/>
    <a:srgbClr val="7BAFD4"/>
    <a:srgbClr val="6B97B5"/>
    <a:srgbClr val="74ACD2"/>
    <a:srgbClr val="00AEEF"/>
    <a:srgbClr val="33CC33"/>
    <a:srgbClr val="8EBBDA"/>
    <a:srgbClr val="ADD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50" autoAdjust="0"/>
    <p:restoredTop sz="77519" autoAdjust="0"/>
  </p:normalViewPr>
  <p:slideViewPr>
    <p:cSldViewPr snapToGrid="0">
      <p:cViewPr varScale="1">
        <p:scale>
          <a:sx n="67" d="100"/>
          <a:sy n="67" d="100"/>
        </p:scale>
        <p:origin x="498" y="60"/>
      </p:cViewPr>
      <p:guideLst>
        <p:guide orient="horz" pos="3408"/>
        <p:guide pos="3840"/>
      </p:guideLst>
    </p:cSldViewPr>
  </p:slideViewPr>
  <p:outlineViewPr>
    <p:cViewPr>
      <p:scale>
        <a:sx n="33" d="100"/>
        <a:sy n="33" d="100"/>
      </p:scale>
      <p:origin x="0" y="-2385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F807B-EE44-4D1F-B12F-8EA5831E6A30}" type="datetimeFigureOut">
              <a:rPr lang="en-US" smtClean="0"/>
              <a:t>11/30/2020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212BB-60E7-4462-A881-EADF772AB437}" type="slidenum">
              <a:rPr lang="en-US" smtClean="0"/>
              <a:t>‹#›</a:t>
            </a:fld>
            <a:endParaRPr lang="en-US" dirty="0"/>
          </a:p>
        </p:txBody>
      </p:sp>
    </p:spTree>
    <p:extLst>
      <p:ext uri="{BB962C8B-B14F-4D97-AF65-F5344CB8AC3E}">
        <p14:creationId xmlns:p14="http://schemas.microsoft.com/office/powerpoint/2010/main" val="2521188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2</a:t>
            </a:fld>
            <a:endParaRPr lang="en-US" dirty="0"/>
          </a:p>
        </p:txBody>
      </p:sp>
    </p:spTree>
    <p:extLst>
      <p:ext uri="{BB962C8B-B14F-4D97-AF65-F5344CB8AC3E}">
        <p14:creationId xmlns:p14="http://schemas.microsoft.com/office/powerpoint/2010/main" val="1868614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11</a:t>
            </a:fld>
            <a:endParaRPr lang="en-US" dirty="0"/>
          </a:p>
        </p:txBody>
      </p:sp>
    </p:spTree>
    <p:extLst>
      <p:ext uri="{BB962C8B-B14F-4D97-AF65-F5344CB8AC3E}">
        <p14:creationId xmlns:p14="http://schemas.microsoft.com/office/powerpoint/2010/main" val="1200365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box represents a “table” in the database</a:t>
            </a:r>
            <a:r>
              <a:rPr lang="en-US" baseline="0" dirty="0"/>
              <a:t> and each item within a box represents a column in that table. So, for example, the Procedures table includes a ID for the procedure, the ID for the patient who had the procedure, and a code representing the procedure. </a:t>
            </a:r>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13</a:t>
            </a:fld>
            <a:endParaRPr lang="en-US" dirty="0"/>
          </a:p>
        </p:txBody>
      </p:sp>
    </p:spTree>
    <p:extLst>
      <p:ext uri="{BB962C8B-B14F-4D97-AF65-F5344CB8AC3E}">
        <p14:creationId xmlns:p14="http://schemas.microsoft.com/office/powerpoint/2010/main" val="2110839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14</a:t>
            </a:fld>
            <a:endParaRPr lang="en-US" dirty="0"/>
          </a:p>
        </p:txBody>
      </p:sp>
    </p:spTree>
    <p:extLst>
      <p:ext uri="{BB962C8B-B14F-4D97-AF65-F5344CB8AC3E}">
        <p14:creationId xmlns:p14="http://schemas.microsoft.com/office/powerpoint/2010/main" val="616343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15</a:t>
            </a:fld>
            <a:endParaRPr lang="en-US" dirty="0"/>
          </a:p>
        </p:txBody>
      </p:sp>
    </p:spTree>
    <p:extLst>
      <p:ext uri="{BB962C8B-B14F-4D97-AF65-F5344CB8AC3E}">
        <p14:creationId xmlns:p14="http://schemas.microsoft.com/office/powerpoint/2010/main" val="359487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Same data are represented differently at different institutions (e.g., Race)</a:t>
            </a:r>
          </a:p>
          <a:p>
            <a:endParaRPr lang="en-US" dirty="0"/>
          </a:p>
          <a:p>
            <a:r>
              <a:rPr lang="en-US" dirty="0"/>
              <a:t>For example,</a:t>
            </a:r>
            <a:r>
              <a:rPr lang="en-US" baseline="0" dirty="0"/>
              <a:t> the left side of this slide illustrates how data from three different sites might be represented </a:t>
            </a:r>
          </a:p>
          <a:p>
            <a:pPr marL="171450" indent="-171450">
              <a:buFont typeface="Arial"/>
              <a:buChar char="•"/>
            </a:pPr>
            <a:r>
              <a:rPr lang="en-US" baseline="0" dirty="0"/>
              <a:t>Three different ways to represent the same event</a:t>
            </a:r>
          </a:p>
          <a:p>
            <a:pPr marL="171450" indent="-171450">
              <a:buFont typeface="Arial"/>
              <a:buChar char="•"/>
            </a:pPr>
            <a:r>
              <a:rPr lang="en-US" baseline="0" dirty="0"/>
              <a:t>On the right, you can see how the Common Data Model standardizes these into a single language</a:t>
            </a:r>
            <a:endParaRPr lang="en-US" dirty="0"/>
          </a:p>
        </p:txBody>
      </p:sp>
      <p:sp>
        <p:nvSpPr>
          <p:cNvPr id="4" name="Slide Number Placeholder 3"/>
          <p:cNvSpPr>
            <a:spLocks noGrp="1"/>
          </p:cNvSpPr>
          <p:nvPr>
            <p:ph type="sldNum" sz="quarter" idx="10"/>
          </p:nvPr>
        </p:nvSpPr>
        <p:spPr/>
        <p:txBody>
          <a:bodyPr/>
          <a:lstStyle/>
          <a:p>
            <a:fld id="{192CBBCF-EE0B-4653-92DB-31E7AC2A617A}" type="slidenum">
              <a:rPr lang="en-US" smtClean="0"/>
              <a:t>16</a:t>
            </a:fld>
            <a:endParaRPr lang="en-US" dirty="0"/>
          </a:p>
        </p:txBody>
      </p:sp>
    </p:spTree>
    <p:extLst>
      <p:ext uri="{BB962C8B-B14F-4D97-AF65-F5344CB8AC3E}">
        <p14:creationId xmlns:p14="http://schemas.microsoft.com/office/powerpoint/2010/main" val="3820692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17</a:t>
            </a:fld>
            <a:endParaRPr lang="en-US" dirty="0"/>
          </a:p>
        </p:txBody>
      </p:sp>
    </p:spTree>
    <p:extLst>
      <p:ext uri="{BB962C8B-B14F-4D97-AF65-F5344CB8AC3E}">
        <p14:creationId xmlns:p14="http://schemas.microsoft.com/office/powerpoint/2010/main" val="2606665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18</a:t>
            </a:fld>
            <a:endParaRPr lang="en-US" dirty="0"/>
          </a:p>
        </p:txBody>
      </p:sp>
    </p:spTree>
    <p:extLst>
      <p:ext uri="{BB962C8B-B14F-4D97-AF65-F5344CB8AC3E}">
        <p14:creationId xmlns:p14="http://schemas.microsoft.com/office/powerpoint/2010/main" val="2381594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19</a:t>
            </a:fld>
            <a:endParaRPr lang="en-US" dirty="0"/>
          </a:p>
        </p:txBody>
      </p:sp>
    </p:spTree>
    <p:extLst>
      <p:ext uri="{BB962C8B-B14F-4D97-AF65-F5344CB8AC3E}">
        <p14:creationId xmlns:p14="http://schemas.microsoft.com/office/powerpoint/2010/main" val="3924780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20</a:t>
            </a:fld>
            <a:endParaRPr lang="en-US" dirty="0"/>
          </a:p>
        </p:txBody>
      </p:sp>
    </p:spTree>
    <p:extLst>
      <p:ext uri="{BB962C8B-B14F-4D97-AF65-F5344CB8AC3E}">
        <p14:creationId xmlns:p14="http://schemas.microsoft.com/office/powerpoint/2010/main" val="3058111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21</a:t>
            </a:fld>
            <a:endParaRPr lang="en-US" dirty="0"/>
          </a:p>
        </p:txBody>
      </p:sp>
    </p:spTree>
    <p:extLst>
      <p:ext uri="{BB962C8B-B14F-4D97-AF65-F5344CB8AC3E}">
        <p14:creationId xmlns:p14="http://schemas.microsoft.com/office/powerpoint/2010/main" val="46132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have a research team who wants work on a project together. Their project requires analyzing data from electronic health records.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all are diabetes researchers and have a good working relationship, there’s just one problem: they work for different universities throughout the country.</a:t>
            </a:r>
          </a:p>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3</a:t>
            </a:fld>
            <a:endParaRPr lang="en-US" dirty="0"/>
          </a:p>
        </p:txBody>
      </p:sp>
    </p:spTree>
    <p:extLst>
      <p:ext uri="{BB962C8B-B14F-4D97-AF65-F5344CB8AC3E}">
        <p14:creationId xmlns:p14="http://schemas.microsoft.com/office/powerpoint/2010/main" val="2767032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i="1" dirty="0"/>
              <a:t>data refresh</a:t>
            </a:r>
            <a:r>
              <a:rPr lang="en-US" dirty="0"/>
              <a:t> step, we add in new data (new patients, new events) from the previous quarter.</a:t>
            </a:r>
          </a:p>
          <a:p>
            <a:r>
              <a:rPr lang="en-US" dirty="0"/>
              <a:t>In the </a:t>
            </a:r>
            <a:r>
              <a:rPr lang="en-US" i="1" dirty="0"/>
              <a:t>data curation</a:t>
            </a:r>
            <a:r>
              <a:rPr lang="en-US" dirty="0"/>
              <a:t> step, we run a program from PCORnet that explores quality and conformance of our data.</a:t>
            </a:r>
          </a:p>
          <a:p>
            <a:pPr lvl="1"/>
            <a:r>
              <a:rPr lang="en-US" dirty="0"/>
              <a:t>Each site must past several data checks</a:t>
            </a:r>
          </a:p>
          <a:p>
            <a:pPr lvl="1"/>
            <a:r>
              <a:rPr lang="en-US" dirty="0"/>
              <a:t>If a site does not pass a data check, they must fix the issue or provide an explanation.</a:t>
            </a:r>
          </a:p>
          <a:p>
            <a:pPr lvl="1"/>
            <a:r>
              <a:rPr lang="en-US" dirty="0"/>
              <a:t>Example data checks: </a:t>
            </a:r>
          </a:p>
          <a:p>
            <a:pPr lvl="2"/>
            <a:r>
              <a:rPr lang="en-US" dirty="0"/>
              <a:t>More than 5% of records have future dates </a:t>
            </a:r>
          </a:p>
          <a:p>
            <a:pPr lvl="2"/>
            <a:r>
              <a:rPr lang="en-US" dirty="0"/>
              <a:t>The average number of principal diagnoses per encounter is above threshold (2.0)</a:t>
            </a:r>
          </a:p>
          <a:p>
            <a:pPr lvl="1"/>
            <a:endParaRPr lang="en-US" dirty="0"/>
          </a:p>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22</a:t>
            </a:fld>
            <a:endParaRPr lang="en-US" dirty="0"/>
          </a:p>
        </p:txBody>
      </p:sp>
    </p:spTree>
    <p:extLst>
      <p:ext uri="{BB962C8B-B14F-4D97-AF65-F5344CB8AC3E}">
        <p14:creationId xmlns:p14="http://schemas.microsoft.com/office/powerpoint/2010/main" val="1519040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23</a:t>
            </a:fld>
            <a:endParaRPr lang="en-US" dirty="0"/>
          </a:p>
        </p:txBody>
      </p:sp>
    </p:spTree>
    <p:extLst>
      <p:ext uri="{BB962C8B-B14F-4D97-AF65-F5344CB8AC3E}">
        <p14:creationId xmlns:p14="http://schemas.microsoft.com/office/powerpoint/2010/main" val="2642908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24</a:t>
            </a:fld>
            <a:endParaRPr lang="en-US" dirty="0"/>
          </a:p>
        </p:txBody>
      </p:sp>
    </p:spTree>
    <p:extLst>
      <p:ext uri="{BB962C8B-B14F-4D97-AF65-F5344CB8AC3E}">
        <p14:creationId xmlns:p14="http://schemas.microsoft.com/office/powerpoint/2010/main" val="3284810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25</a:t>
            </a:fld>
            <a:endParaRPr lang="en-US" dirty="0"/>
          </a:p>
        </p:txBody>
      </p:sp>
    </p:spTree>
    <p:extLst>
      <p:ext uri="{BB962C8B-B14F-4D97-AF65-F5344CB8AC3E}">
        <p14:creationId xmlns:p14="http://schemas.microsoft.com/office/powerpoint/2010/main" val="33765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26</a:t>
            </a:fld>
            <a:endParaRPr lang="en-US" dirty="0"/>
          </a:p>
        </p:txBody>
      </p:sp>
    </p:spTree>
    <p:extLst>
      <p:ext uri="{BB962C8B-B14F-4D97-AF65-F5344CB8AC3E}">
        <p14:creationId xmlns:p14="http://schemas.microsoft.com/office/powerpoint/2010/main" val="1305468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27</a:t>
            </a:fld>
            <a:endParaRPr lang="en-US" dirty="0"/>
          </a:p>
        </p:txBody>
      </p:sp>
    </p:spTree>
    <p:extLst>
      <p:ext uri="{BB962C8B-B14F-4D97-AF65-F5344CB8AC3E}">
        <p14:creationId xmlns:p14="http://schemas.microsoft.com/office/powerpoint/2010/main" val="3925170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31</a:t>
            </a:fld>
            <a:endParaRPr lang="en-US" dirty="0"/>
          </a:p>
        </p:txBody>
      </p:sp>
    </p:spTree>
    <p:extLst>
      <p:ext uri="{BB962C8B-B14F-4D97-AF65-F5344CB8AC3E}">
        <p14:creationId xmlns:p14="http://schemas.microsoft.com/office/powerpoint/2010/main" val="2278996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32</a:t>
            </a:fld>
            <a:endParaRPr lang="en-US" dirty="0"/>
          </a:p>
        </p:txBody>
      </p:sp>
    </p:spTree>
    <p:extLst>
      <p:ext uri="{BB962C8B-B14F-4D97-AF65-F5344CB8AC3E}">
        <p14:creationId xmlns:p14="http://schemas.microsoft.com/office/powerpoint/2010/main" val="3113377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4</a:t>
            </a:fld>
            <a:endParaRPr lang="en-US" dirty="0"/>
          </a:p>
        </p:txBody>
      </p:sp>
    </p:spTree>
    <p:extLst>
      <p:ext uri="{BB962C8B-B14F-4D97-AF65-F5344CB8AC3E}">
        <p14:creationId xmlns:p14="http://schemas.microsoft.com/office/powerpoint/2010/main" val="4265957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member of the research team meets with the team who manages requests for clinical data at their institution. Because all of their health systems uses, the same electronic health record, they expect that it will be pretty easy to find and, eventually, analyze the data. </a:t>
            </a:r>
          </a:p>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5</a:t>
            </a:fld>
            <a:endParaRPr lang="en-US" dirty="0"/>
          </a:p>
        </p:txBody>
      </p:sp>
    </p:spTree>
    <p:extLst>
      <p:ext uri="{BB962C8B-B14F-4D97-AF65-F5344CB8AC3E}">
        <p14:creationId xmlns:p14="http://schemas.microsoft.com/office/powerpoint/2010/main" val="26928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6</a:t>
            </a:fld>
            <a:endParaRPr lang="en-US" dirty="0"/>
          </a:p>
        </p:txBody>
      </p:sp>
    </p:spTree>
    <p:extLst>
      <p:ext uri="{BB962C8B-B14F-4D97-AF65-F5344CB8AC3E}">
        <p14:creationId xmlns:p14="http://schemas.microsoft.com/office/powerpoint/2010/main" val="3640430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their surprise, there are major variations in the data at each site and the costs to extract all the data is expensive. They are worried they won’t have enough funds to cover the data extraction at each suite. They are also worried about how they will handle the analysis when they receive three very different datasets from the sites. They’ll have to dedicate more funds to preparing the data for analysis. </a:t>
            </a:r>
          </a:p>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7</a:t>
            </a:fld>
            <a:endParaRPr lang="en-US" dirty="0"/>
          </a:p>
        </p:txBody>
      </p:sp>
    </p:spTree>
    <p:extLst>
      <p:ext uri="{BB962C8B-B14F-4D97-AF65-F5344CB8AC3E}">
        <p14:creationId xmlns:p14="http://schemas.microsoft.com/office/powerpoint/2010/main" val="246330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8</a:t>
            </a:fld>
            <a:endParaRPr lang="en-US" dirty="0"/>
          </a:p>
        </p:txBody>
      </p:sp>
    </p:spTree>
    <p:extLst>
      <p:ext uri="{BB962C8B-B14F-4D97-AF65-F5344CB8AC3E}">
        <p14:creationId xmlns:p14="http://schemas.microsoft.com/office/powerpoint/2010/main" val="3565308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9</a:t>
            </a:fld>
            <a:endParaRPr lang="en-US" dirty="0"/>
          </a:p>
        </p:txBody>
      </p:sp>
    </p:spTree>
    <p:extLst>
      <p:ext uri="{BB962C8B-B14F-4D97-AF65-F5344CB8AC3E}">
        <p14:creationId xmlns:p14="http://schemas.microsoft.com/office/powerpoint/2010/main" val="3523665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Your care provider enters data about you and your visit into the electronic health record. These data are stored in a large database within the health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C8D212BB-60E7-4462-A881-EADF772AB437}" type="slidenum">
              <a:rPr lang="en-US" smtClean="0"/>
              <a:t>10</a:t>
            </a:fld>
            <a:endParaRPr lang="en-US" dirty="0"/>
          </a:p>
        </p:txBody>
      </p:sp>
    </p:spTree>
    <p:extLst>
      <p:ext uri="{BB962C8B-B14F-4D97-AF65-F5344CB8AC3E}">
        <p14:creationId xmlns:p14="http://schemas.microsoft.com/office/powerpoint/2010/main" val="36909587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jp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60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637" y="5838957"/>
            <a:ext cx="2311728" cy="86765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none" baseline="0">
                <a:solidFill>
                  <a:schemeClr val="tx1"/>
                </a:solidFill>
              </a:defRPr>
            </a:lvl1pPr>
          </a:lstStyle>
          <a:p>
            <a:r>
              <a:rPr kumimoji="0" lang="en-US" dirty="0"/>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D75D1A35-0CFE-0B45-BB78-5462BCBC1F78}" type="datetimeFigureOut">
              <a:rPr lang="en-US" smtClean="0"/>
              <a:pPr/>
              <a:t>11/30/2020</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dirty="0">
              <a:solidFill>
                <a:srgbClr val="56A0D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48A3D92F-99B8-8443-B732-2AFBCD30C051}" type="slidenum">
              <a:rPr lang="en-US" smtClean="0">
                <a:solidFill>
                  <a:srgbClr val="56A0D3"/>
                </a:solidFill>
              </a:rPr>
              <a:pPr/>
              <a:t>‹#›</a:t>
            </a:fld>
            <a:endParaRPr lang="en-US" dirty="0">
              <a:solidFill>
                <a:srgbClr val="56A0D3"/>
              </a:solidFill>
            </a:endParaRPr>
          </a:p>
        </p:txBody>
      </p:sp>
      <p:pic>
        <p:nvPicPr>
          <p:cNvPr id="13" name="Picture 12" descr="UNC_NC TraCS_wh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567" y="485716"/>
            <a:ext cx="5384800" cy="1104225"/>
          </a:xfrm>
          <a:prstGeom prst="rect">
            <a:avLst/>
          </a:prstGeom>
        </p:spPr>
      </p:pic>
    </p:spTree>
    <p:extLst>
      <p:ext uri="{BB962C8B-B14F-4D97-AF65-F5344CB8AC3E}">
        <p14:creationId xmlns:p14="http://schemas.microsoft.com/office/powerpoint/2010/main" val="367306227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dirty="0"/>
              <a:t>Click to edit Master title style</a:t>
            </a:r>
          </a:p>
        </p:txBody>
      </p:sp>
      <p:sp>
        <p:nvSpPr>
          <p:cNvPr id="4" name="Date Placeholder 3"/>
          <p:cNvSpPr>
            <a:spLocks noGrp="1"/>
          </p:cNvSpPr>
          <p:nvPr>
            <p:ph type="dt" sz="half" idx="10"/>
          </p:nvPr>
        </p:nvSpPr>
        <p:spPr/>
        <p:txBody>
          <a:bodyPr/>
          <a:lstStyle/>
          <a:p>
            <a:fld id="{D75D1A35-0CFE-0B45-BB78-5462BCBC1F78}" type="datetimeFigureOut">
              <a:rPr lang="en-US" smtClean="0">
                <a:solidFill>
                  <a:srgbClr val="002D3C"/>
                </a:solidFill>
              </a:rPr>
              <a:pPr/>
              <a:t>11/30/2020</a:t>
            </a:fld>
            <a:endParaRPr lang="en-US" dirty="0">
              <a:solidFill>
                <a:srgbClr val="002D3C"/>
              </a:solidFill>
            </a:endParaRPr>
          </a:p>
        </p:txBody>
      </p:sp>
      <p:sp>
        <p:nvSpPr>
          <p:cNvPr id="5" name="Footer Placeholder 4"/>
          <p:cNvSpPr>
            <a:spLocks noGrp="1"/>
          </p:cNvSpPr>
          <p:nvPr>
            <p:ph type="ftr" sz="quarter" idx="11"/>
          </p:nvPr>
        </p:nvSpPr>
        <p:spPr/>
        <p:txBody>
          <a:bodyPr/>
          <a:lstStyle/>
          <a:p>
            <a:endParaRPr lang="en-US" dirty="0">
              <a:solidFill>
                <a:srgbClr val="002D3C"/>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8A3D92F-99B8-8443-B732-2AFBCD30C051}" type="slidenum">
              <a:rPr lang="en-US" smtClean="0"/>
              <a:pPr/>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descr="UNC_NC TraCS_54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42400" y="6158503"/>
            <a:ext cx="2641600" cy="541695"/>
          </a:xfrm>
          <a:prstGeom prst="rect">
            <a:avLst/>
          </a:prstGeom>
        </p:spPr>
      </p:pic>
    </p:spTree>
    <p:extLst>
      <p:ext uri="{BB962C8B-B14F-4D97-AF65-F5344CB8AC3E}">
        <p14:creationId xmlns:p14="http://schemas.microsoft.com/office/powerpoint/2010/main" val="3020848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D75D1A35-0CFE-0B45-BB78-5462BCBC1F78}" type="datetimeFigureOut">
              <a:rPr lang="en-US" smtClean="0">
                <a:solidFill>
                  <a:srgbClr val="002D3C"/>
                </a:solidFill>
              </a:rPr>
              <a:pPr/>
              <a:t>11/30/2020</a:t>
            </a:fld>
            <a:endParaRPr lang="en-US" dirty="0">
              <a:solidFill>
                <a:srgbClr val="002D3C"/>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48A3D92F-99B8-8443-B732-2AFBCD30C051}"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solidFill>
                <a:srgbClr val="002D3C"/>
              </a:solidFill>
            </a:endParaRPr>
          </a:p>
        </p:txBody>
      </p:sp>
      <p:pic>
        <p:nvPicPr>
          <p:cNvPr id="10" name="Picture 9" descr="UNC_NC TraCS_54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42400" y="6158503"/>
            <a:ext cx="2641600" cy="541695"/>
          </a:xfrm>
          <a:prstGeom prst="rect">
            <a:avLst/>
          </a:prstGeom>
        </p:spPr>
      </p:pic>
    </p:spTree>
    <p:extLst>
      <p:ext uri="{BB962C8B-B14F-4D97-AF65-F5344CB8AC3E}">
        <p14:creationId xmlns:p14="http://schemas.microsoft.com/office/powerpoint/2010/main" val="392467028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75D1A35-0CFE-0B45-BB78-5462BCBC1F78}" type="datetimeFigureOut">
              <a:rPr lang="en-US" smtClean="0">
                <a:solidFill>
                  <a:srgbClr val="002D3C"/>
                </a:solidFill>
              </a:rPr>
              <a:pPr/>
              <a:t>11/30/2020</a:t>
            </a:fld>
            <a:endParaRPr lang="en-US" dirty="0">
              <a:solidFill>
                <a:srgbClr val="002D3C"/>
              </a:solidFill>
            </a:endParaRPr>
          </a:p>
        </p:txBody>
      </p:sp>
      <p:sp>
        <p:nvSpPr>
          <p:cNvPr id="10" name="Slide Number Placeholder 9"/>
          <p:cNvSpPr>
            <a:spLocks noGrp="1"/>
          </p:cNvSpPr>
          <p:nvPr>
            <p:ph type="sldNum" sz="quarter" idx="16"/>
          </p:nvPr>
        </p:nvSpPr>
        <p:spPr/>
        <p:txBody>
          <a:bodyPr rtlCol="0"/>
          <a:lstStyle/>
          <a:p>
            <a:fld id="{48A3D92F-99B8-8443-B732-2AFBCD30C051}"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002D3C"/>
              </a:solidFill>
            </a:endParaRPr>
          </a:p>
        </p:txBody>
      </p:sp>
      <p:pic>
        <p:nvPicPr>
          <p:cNvPr id="13" name="Picture 12" descr="UNC_NC TraCS_54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42400" y="6158503"/>
            <a:ext cx="2641600" cy="541695"/>
          </a:xfrm>
          <a:prstGeom prst="rect">
            <a:avLst/>
          </a:prstGeom>
        </p:spPr>
      </p:pic>
      <p:sp>
        <p:nvSpPr>
          <p:cNvPr id="14" name="Title 1"/>
          <p:cNvSpPr>
            <a:spLocks noGrp="1"/>
          </p:cNvSpPr>
          <p:nvPr>
            <p:ph type="title"/>
          </p:nvPr>
        </p:nvSpPr>
        <p:spPr>
          <a:xfrm>
            <a:off x="816864" y="228600"/>
            <a:ext cx="10871200" cy="990600"/>
          </a:xfrm>
        </p:spPr>
        <p:txBody>
          <a:bodyPr/>
          <a:lstStyle/>
          <a:p>
            <a:r>
              <a:rPr kumimoji="0" lang="en-US" dirty="0"/>
              <a:t>Click to edit Master title style</a:t>
            </a:r>
          </a:p>
        </p:txBody>
      </p:sp>
    </p:spTree>
    <p:extLst>
      <p:ext uri="{BB962C8B-B14F-4D97-AF65-F5344CB8AC3E}">
        <p14:creationId xmlns:p14="http://schemas.microsoft.com/office/powerpoint/2010/main" val="2143804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D75D1A35-0CFE-0B45-BB78-5462BCBC1F78}" type="datetimeFigureOut">
              <a:rPr lang="en-US" smtClean="0">
                <a:solidFill>
                  <a:srgbClr val="002D3C"/>
                </a:solidFill>
              </a:rPr>
              <a:pPr/>
              <a:t>11/30/2020</a:t>
            </a:fld>
            <a:endParaRPr lang="en-US" dirty="0">
              <a:solidFill>
                <a:srgbClr val="002D3C"/>
              </a:solidFill>
            </a:endParaRPr>
          </a:p>
        </p:txBody>
      </p:sp>
      <p:sp>
        <p:nvSpPr>
          <p:cNvPr id="12" name="Slide Number Placeholder 11"/>
          <p:cNvSpPr>
            <a:spLocks noGrp="1"/>
          </p:cNvSpPr>
          <p:nvPr>
            <p:ph type="sldNum" sz="quarter" idx="16"/>
          </p:nvPr>
        </p:nvSpPr>
        <p:spPr/>
        <p:txBody>
          <a:bodyPr rtlCol="0"/>
          <a:lstStyle/>
          <a:p>
            <a:fld id="{48A3D92F-99B8-8443-B732-2AFBCD30C051}"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solidFill>
                <a:srgbClr val="002D3C"/>
              </a:solidFill>
            </a:endParaRPr>
          </a:p>
        </p:txBody>
      </p:sp>
      <p:sp>
        <p:nvSpPr>
          <p:cNvPr id="16" name="Text Placeholder 15"/>
          <p:cNvSpPr>
            <a:spLocks noGrp="1"/>
          </p:cNvSpPr>
          <p:nvPr>
            <p:ph type="body" sz="quarter" idx="1"/>
          </p:nvPr>
        </p:nvSpPr>
        <p:spPr>
          <a:xfrm>
            <a:off x="812800" y="1752600"/>
            <a:ext cx="5181600" cy="640080"/>
          </a:xfrm>
          <a:solidFill>
            <a:schemeClr val="tx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tx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pic>
        <p:nvPicPr>
          <p:cNvPr id="17" name="Picture 16" descr="UNC_NC TraCS_54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42400" y="6158503"/>
            <a:ext cx="2641600" cy="541695"/>
          </a:xfrm>
          <a:prstGeom prst="rect">
            <a:avLst/>
          </a:prstGeom>
        </p:spPr>
      </p:pic>
      <p:sp>
        <p:nvSpPr>
          <p:cNvPr id="19" name="Title 1"/>
          <p:cNvSpPr>
            <a:spLocks noGrp="1"/>
          </p:cNvSpPr>
          <p:nvPr>
            <p:ph type="title"/>
          </p:nvPr>
        </p:nvSpPr>
        <p:spPr>
          <a:xfrm>
            <a:off x="816864" y="228600"/>
            <a:ext cx="10871200" cy="990600"/>
          </a:xfrm>
        </p:spPr>
        <p:txBody>
          <a:bodyPr/>
          <a:lstStyle/>
          <a:p>
            <a:r>
              <a:rPr kumimoji="0" lang="en-US" dirty="0"/>
              <a:t>Click to edit Master title style</a:t>
            </a:r>
          </a:p>
        </p:txBody>
      </p:sp>
    </p:spTree>
    <p:extLst>
      <p:ext uri="{BB962C8B-B14F-4D97-AF65-F5344CB8AC3E}">
        <p14:creationId xmlns:p14="http://schemas.microsoft.com/office/powerpoint/2010/main" val="3988381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75D1A35-0CFE-0B45-BB78-5462BCBC1F78}" type="datetimeFigureOut">
              <a:rPr lang="en-US" smtClean="0">
                <a:solidFill>
                  <a:srgbClr val="002D3C"/>
                </a:solidFill>
              </a:rPr>
              <a:pPr/>
              <a:t>11/30/2020</a:t>
            </a:fld>
            <a:endParaRPr lang="en-US" dirty="0">
              <a:solidFill>
                <a:srgbClr val="002D3C"/>
              </a:solidFill>
            </a:endParaRPr>
          </a:p>
        </p:txBody>
      </p:sp>
      <p:sp>
        <p:nvSpPr>
          <p:cNvPr id="4" name="Footer Placeholder 3"/>
          <p:cNvSpPr>
            <a:spLocks noGrp="1"/>
          </p:cNvSpPr>
          <p:nvPr>
            <p:ph type="ftr" sz="quarter" idx="11"/>
          </p:nvPr>
        </p:nvSpPr>
        <p:spPr/>
        <p:txBody>
          <a:bodyPr/>
          <a:lstStyle/>
          <a:p>
            <a:endParaRPr lang="en-US" dirty="0">
              <a:solidFill>
                <a:srgbClr val="002D3C"/>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8A3D92F-99B8-8443-B732-2AFBCD30C051}" type="slidenum">
              <a:rPr lang="en-US" smtClean="0"/>
              <a:pPr/>
              <a:t>‹#›</a:t>
            </a:fld>
            <a:endParaRPr lang="en-US" dirty="0"/>
          </a:p>
        </p:txBody>
      </p:sp>
      <p:pic>
        <p:nvPicPr>
          <p:cNvPr id="6" name="Picture 5" descr="UNC_NC TraCS_54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42400" y="6158503"/>
            <a:ext cx="2641600" cy="541695"/>
          </a:xfrm>
          <a:prstGeom prst="rect">
            <a:avLst/>
          </a:prstGeom>
        </p:spPr>
      </p:pic>
      <p:sp>
        <p:nvSpPr>
          <p:cNvPr id="7" name="Title 1"/>
          <p:cNvSpPr>
            <a:spLocks noGrp="1"/>
          </p:cNvSpPr>
          <p:nvPr>
            <p:ph type="title"/>
          </p:nvPr>
        </p:nvSpPr>
        <p:spPr>
          <a:xfrm>
            <a:off x="816864" y="228600"/>
            <a:ext cx="10871200" cy="990600"/>
          </a:xfrm>
        </p:spPr>
        <p:txBody>
          <a:bodyPr/>
          <a:lstStyle/>
          <a:p>
            <a:r>
              <a:rPr kumimoji="0" lang="en-US" dirty="0"/>
              <a:t>Click to edit Master title style</a:t>
            </a:r>
          </a:p>
        </p:txBody>
      </p:sp>
    </p:spTree>
    <p:extLst>
      <p:ext uri="{BB962C8B-B14F-4D97-AF65-F5344CB8AC3E}">
        <p14:creationId xmlns:p14="http://schemas.microsoft.com/office/powerpoint/2010/main" val="2752018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D1A35-0CFE-0B45-BB78-5462BCBC1F78}" type="datetimeFigureOut">
              <a:rPr lang="en-US" smtClean="0">
                <a:solidFill>
                  <a:srgbClr val="002D3C"/>
                </a:solidFill>
              </a:rPr>
              <a:pPr/>
              <a:t>11/30/2020</a:t>
            </a:fld>
            <a:endParaRPr lang="en-US" dirty="0">
              <a:solidFill>
                <a:srgbClr val="002D3C"/>
              </a:solidFill>
            </a:endParaRPr>
          </a:p>
        </p:txBody>
      </p:sp>
      <p:sp>
        <p:nvSpPr>
          <p:cNvPr id="3" name="Footer Placeholder 2"/>
          <p:cNvSpPr>
            <a:spLocks noGrp="1"/>
          </p:cNvSpPr>
          <p:nvPr>
            <p:ph type="ftr" sz="quarter" idx="11"/>
          </p:nvPr>
        </p:nvSpPr>
        <p:spPr/>
        <p:txBody>
          <a:bodyPr/>
          <a:lstStyle/>
          <a:p>
            <a:endParaRPr lang="en-US" dirty="0">
              <a:solidFill>
                <a:srgbClr val="002D3C"/>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8A3D92F-99B8-8443-B732-2AFBCD30C051}" type="slidenum">
              <a:rPr lang="en-US" smtClean="0">
                <a:solidFill>
                  <a:srgbClr val="002D3C"/>
                </a:solidFill>
              </a:rPr>
              <a:pPr/>
              <a:t>‹#›</a:t>
            </a:fld>
            <a:endParaRPr lang="en-US" dirty="0">
              <a:solidFill>
                <a:srgbClr val="002D3C"/>
              </a:solidFill>
            </a:endParaRPr>
          </a:p>
        </p:txBody>
      </p:sp>
      <p:pic>
        <p:nvPicPr>
          <p:cNvPr id="5" name="Picture 4" descr="UNC_NC TraCS_542.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42400" y="6158503"/>
            <a:ext cx="2641600" cy="541695"/>
          </a:xfrm>
          <a:prstGeom prst="rect">
            <a:avLst/>
          </a:prstGeom>
        </p:spPr>
      </p:pic>
    </p:spTree>
    <p:extLst>
      <p:ext uri="{BB962C8B-B14F-4D97-AF65-F5344CB8AC3E}">
        <p14:creationId xmlns:p14="http://schemas.microsoft.com/office/powerpoint/2010/main" val="723183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D1A35-0CFE-0B45-BB78-5462BCBC1F78}" type="datetimeFigureOut">
              <a:rPr lang="en-US" smtClean="0">
                <a:solidFill>
                  <a:srgbClr val="002D3C"/>
                </a:solidFill>
              </a:rPr>
              <a:pPr/>
              <a:t>11/30/2020</a:t>
            </a:fld>
            <a:endParaRPr lang="en-US" dirty="0">
              <a:solidFill>
                <a:srgbClr val="002D3C"/>
              </a:solidFill>
            </a:endParaRPr>
          </a:p>
        </p:txBody>
      </p:sp>
      <p:sp>
        <p:nvSpPr>
          <p:cNvPr id="3" name="Footer Placeholder 2"/>
          <p:cNvSpPr>
            <a:spLocks noGrp="1"/>
          </p:cNvSpPr>
          <p:nvPr>
            <p:ph type="ftr" sz="quarter" idx="11"/>
          </p:nvPr>
        </p:nvSpPr>
        <p:spPr/>
        <p:txBody>
          <a:bodyPr/>
          <a:lstStyle/>
          <a:p>
            <a:endParaRPr lang="en-US" dirty="0">
              <a:solidFill>
                <a:srgbClr val="002D3C"/>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48A3D92F-99B8-8443-B732-2AFBCD30C051}" type="slidenum">
              <a:rPr lang="en-US" smtClean="0">
                <a:solidFill>
                  <a:srgbClr val="002D3C"/>
                </a:solidFill>
              </a:rPr>
              <a:pPr/>
              <a:t>‹#›</a:t>
            </a:fld>
            <a:endParaRPr lang="en-US" dirty="0">
              <a:solidFill>
                <a:srgbClr val="002D3C"/>
              </a:solidFill>
            </a:endParaRPr>
          </a:p>
        </p:txBody>
      </p:sp>
    </p:spTree>
    <p:extLst>
      <p:ext uri="{BB962C8B-B14F-4D97-AF65-F5344CB8AC3E}">
        <p14:creationId xmlns:p14="http://schemas.microsoft.com/office/powerpoint/2010/main" val="2231885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lstStyle>
            <a:lvl4pPr>
              <a:defRPr>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82F5661D-6934-4B32-B92C-470368BF1EC6}" type="datetimeFigureOut">
              <a:rPr lang="en-US" dirty="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75D1A35-0CFE-0B45-BB78-5462BCBC1F78}" type="datetimeFigureOut">
              <a:rPr lang="en-US" smtClean="0">
                <a:solidFill>
                  <a:srgbClr val="002D3C"/>
                </a:solidFill>
              </a:rPr>
              <a:pPr/>
              <a:t>11/30/2020</a:t>
            </a:fld>
            <a:endParaRPr lang="en-US" dirty="0">
              <a:solidFill>
                <a:srgbClr val="002D3C"/>
              </a:solidFill>
            </a:endParaRPr>
          </a:p>
        </p:txBody>
      </p:sp>
      <p:sp>
        <p:nvSpPr>
          <p:cNvPr id="6" name="Footer Placeholder 5"/>
          <p:cNvSpPr>
            <a:spLocks noGrp="1"/>
          </p:cNvSpPr>
          <p:nvPr>
            <p:ph type="ftr" sz="quarter" idx="11"/>
          </p:nvPr>
        </p:nvSpPr>
        <p:spPr/>
        <p:txBody>
          <a:bodyPr/>
          <a:lstStyle/>
          <a:p>
            <a:endParaRPr lang="en-US" dirty="0">
              <a:solidFill>
                <a:srgbClr val="002D3C"/>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8A3D92F-99B8-8443-B732-2AFBCD30C051}" type="slidenum">
              <a:rPr lang="en-US" smtClean="0"/>
              <a:pPr/>
              <a:t>‹#›</a:t>
            </a:fld>
            <a:endParaRPr lang="en-US" dirty="0"/>
          </a:p>
        </p:txBody>
      </p:sp>
      <p:sp>
        <p:nvSpPr>
          <p:cNvPr id="8" name="Rectangle 7"/>
          <p:cNvSpPr/>
          <p:nvPr userDrawn="1"/>
        </p:nvSpPr>
        <p:spPr>
          <a:xfrm>
            <a:off x="711200" y="3353987"/>
            <a:ext cx="2950464" cy="13716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2000" dirty="0">
                <a:solidFill>
                  <a:prstClr val="white"/>
                </a:solidFill>
              </a:rPr>
              <a:t>focused on discovery and validation</a:t>
            </a:r>
          </a:p>
        </p:txBody>
      </p:sp>
      <p:sp>
        <p:nvSpPr>
          <p:cNvPr id="10" name="Rectangle 9"/>
          <p:cNvSpPr/>
          <p:nvPr userDrawn="1"/>
        </p:nvSpPr>
        <p:spPr>
          <a:xfrm>
            <a:off x="4574032" y="3353987"/>
            <a:ext cx="2946400" cy="13716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2000" dirty="0">
                <a:solidFill>
                  <a:prstClr val="white"/>
                </a:solidFill>
              </a:rPr>
              <a:t>focused on development &amp; commercialization</a:t>
            </a:r>
          </a:p>
        </p:txBody>
      </p:sp>
      <p:sp>
        <p:nvSpPr>
          <p:cNvPr id="11" name="Rectangle 10"/>
          <p:cNvSpPr/>
          <p:nvPr userDrawn="1"/>
        </p:nvSpPr>
        <p:spPr>
          <a:xfrm>
            <a:off x="8432800" y="3353987"/>
            <a:ext cx="2946400" cy="1371600"/>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2000" dirty="0">
                <a:solidFill>
                  <a:prstClr val="white"/>
                </a:solidFill>
              </a:rPr>
              <a:t>focused on relative effectiveness of existing medical interventions</a:t>
            </a:r>
          </a:p>
        </p:txBody>
      </p:sp>
      <p:sp>
        <p:nvSpPr>
          <p:cNvPr id="12" name="Rectangle 11"/>
          <p:cNvSpPr/>
          <p:nvPr userDrawn="1"/>
        </p:nvSpPr>
        <p:spPr>
          <a:xfrm>
            <a:off x="711200" y="4932067"/>
            <a:ext cx="2950464" cy="1371600"/>
          </a:xfrm>
          <a:prstGeom prst="rect">
            <a:avLst/>
          </a:prstGeom>
          <a:solidFill>
            <a:schemeClr val="bg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2000" dirty="0">
                <a:solidFill>
                  <a:prstClr val="white"/>
                </a:solidFill>
              </a:rPr>
              <a:t>focused on discovery and validation</a:t>
            </a:r>
          </a:p>
        </p:txBody>
      </p:sp>
      <p:sp>
        <p:nvSpPr>
          <p:cNvPr id="13" name="Rectangle 12"/>
          <p:cNvSpPr/>
          <p:nvPr userDrawn="1"/>
        </p:nvSpPr>
        <p:spPr>
          <a:xfrm>
            <a:off x="4574032" y="4932067"/>
            <a:ext cx="2946400" cy="1371600"/>
          </a:xfrm>
          <a:prstGeom prst="rect">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2000" dirty="0">
                <a:solidFill>
                  <a:prstClr val="white"/>
                </a:solidFill>
              </a:rPr>
              <a:t>focused on development &amp; commercialization</a:t>
            </a:r>
          </a:p>
        </p:txBody>
      </p:sp>
      <p:sp>
        <p:nvSpPr>
          <p:cNvPr id="14" name="Rectangle 13"/>
          <p:cNvSpPr/>
          <p:nvPr userDrawn="1"/>
        </p:nvSpPr>
        <p:spPr>
          <a:xfrm>
            <a:off x="8432800" y="4932067"/>
            <a:ext cx="2946400" cy="13716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2000" dirty="0">
                <a:solidFill>
                  <a:prstClr val="white"/>
                </a:solidFill>
              </a:rPr>
              <a:t>focused on relative effectiveness of existing medical interventions</a:t>
            </a:r>
          </a:p>
        </p:txBody>
      </p:sp>
      <p:sp>
        <p:nvSpPr>
          <p:cNvPr id="15" name="Rectangle 14"/>
          <p:cNvSpPr/>
          <p:nvPr userDrawn="1"/>
        </p:nvSpPr>
        <p:spPr>
          <a:xfrm>
            <a:off x="711200" y="1775907"/>
            <a:ext cx="2950464" cy="1371600"/>
          </a:xfrm>
          <a:prstGeom prst="rect">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2000" dirty="0">
                <a:solidFill>
                  <a:prstClr val="white"/>
                </a:solidFill>
              </a:rPr>
              <a:t>focused on discovery and validation</a:t>
            </a:r>
          </a:p>
        </p:txBody>
      </p:sp>
      <p:sp>
        <p:nvSpPr>
          <p:cNvPr id="16" name="Rectangle 15"/>
          <p:cNvSpPr/>
          <p:nvPr userDrawn="1"/>
        </p:nvSpPr>
        <p:spPr>
          <a:xfrm>
            <a:off x="4574032" y="1775907"/>
            <a:ext cx="2946400" cy="1371600"/>
          </a:xfrm>
          <a:prstGeom prst="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2000" dirty="0">
                <a:solidFill>
                  <a:prstClr val="white"/>
                </a:solidFill>
              </a:rPr>
              <a:t>focused on development &amp; commercialization</a:t>
            </a:r>
          </a:p>
        </p:txBody>
      </p:sp>
      <p:sp>
        <p:nvSpPr>
          <p:cNvPr id="17" name="Rectangle 16"/>
          <p:cNvSpPr/>
          <p:nvPr userDrawn="1"/>
        </p:nvSpPr>
        <p:spPr>
          <a:xfrm>
            <a:off x="8432800" y="1775907"/>
            <a:ext cx="2946400" cy="1371600"/>
          </a:xfrm>
          <a:prstGeom prst="rect">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sz="2000" dirty="0">
                <a:solidFill>
                  <a:prstClr val="white"/>
                </a:solidFill>
              </a:rPr>
              <a:t>focused on relative effectiveness of existing medical interventions</a:t>
            </a:r>
          </a:p>
        </p:txBody>
      </p:sp>
      <p:sp>
        <p:nvSpPr>
          <p:cNvPr id="19" name="Title 1"/>
          <p:cNvSpPr>
            <a:spLocks noGrp="1"/>
          </p:cNvSpPr>
          <p:nvPr>
            <p:ph type="title"/>
          </p:nvPr>
        </p:nvSpPr>
        <p:spPr>
          <a:xfrm>
            <a:off x="816864" y="228600"/>
            <a:ext cx="10871200" cy="990600"/>
          </a:xfrm>
        </p:spPr>
        <p:txBody>
          <a:bodyPr/>
          <a:lstStyle/>
          <a:p>
            <a:r>
              <a:rPr kumimoji="0" lang="en-US" dirty="0"/>
              <a:t>Click to edit Master title style</a:t>
            </a:r>
          </a:p>
        </p:txBody>
      </p:sp>
    </p:spTree>
    <p:extLst>
      <p:ext uri="{BB962C8B-B14F-4D97-AF65-F5344CB8AC3E}">
        <p14:creationId xmlns:p14="http://schemas.microsoft.com/office/powerpoint/2010/main" val="612088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D75D1A35-0CFE-0B45-BB78-5462BCBC1F78}" type="datetimeFigureOut">
              <a:rPr lang="en-US" smtClean="0">
                <a:solidFill>
                  <a:srgbClr val="002D3C"/>
                </a:solidFill>
              </a:rPr>
              <a:pPr/>
              <a:t>11/30/2020</a:t>
            </a:fld>
            <a:endParaRPr lang="en-US" dirty="0">
              <a:solidFill>
                <a:srgbClr val="002D3C"/>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48A3D92F-99B8-8443-B732-2AFBCD30C051}" type="slidenum">
              <a:rPr lang="en-US" smtClean="0"/>
              <a:pPr/>
              <a:t>‹#›</a:t>
            </a:fld>
            <a:endParaRPr lang="en-US" dirty="0"/>
          </a:p>
        </p:txBody>
      </p:sp>
      <p:sp>
        <p:nvSpPr>
          <p:cNvPr id="14" name="Footer Placeholder 13"/>
          <p:cNvSpPr>
            <a:spLocks noGrp="1"/>
          </p:cNvSpPr>
          <p:nvPr>
            <p:ph type="ftr" sz="quarter" idx="12"/>
          </p:nvPr>
        </p:nvSpPr>
        <p:spPr>
          <a:xfrm>
            <a:off x="2133600" y="6248207"/>
            <a:ext cx="6096000" cy="365125"/>
          </a:xfrm>
        </p:spPr>
        <p:txBody>
          <a:bodyPr rtlCol="0"/>
          <a:lstStyle/>
          <a:p>
            <a:endParaRPr lang="en-US" dirty="0">
              <a:solidFill>
                <a:srgbClr val="002D3C"/>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Drag picture to placeholder or click icon to add</a:t>
            </a:r>
          </a:p>
        </p:txBody>
      </p:sp>
    </p:spTree>
    <p:extLst>
      <p:ext uri="{BB962C8B-B14F-4D97-AF65-F5344CB8AC3E}">
        <p14:creationId xmlns:p14="http://schemas.microsoft.com/office/powerpoint/2010/main" val="134343333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5D1A35-0CFE-0B45-BB78-5462BCBC1F78}" type="datetimeFigureOut">
              <a:rPr lang="en-US" smtClean="0">
                <a:solidFill>
                  <a:srgbClr val="002D3C"/>
                </a:solidFill>
              </a:rPr>
              <a:pPr/>
              <a:t>11/30/2020</a:t>
            </a:fld>
            <a:endParaRPr lang="en-US" dirty="0">
              <a:solidFill>
                <a:srgbClr val="002D3C"/>
              </a:solidFill>
            </a:endParaRPr>
          </a:p>
        </p:txBody>
      </p:sp>
      <p:sp>
        <p:nvSpPr>
          <p:cNvPr id="5" name="Footer Placeholder 4"/>
          <p:cNvSpPr>
            <a:spLocks noGrp="1"/>
          </p:cNvSpPr>
          <p:nvPr>
            <p:ph type="ftr" sz="quarter" idx="11"/>
          </p:nvPr>
        </p:nvSpPr>
        <p:spPr/>
        <p:txBody>
          <a:bodyPr/>
          <a:lstStyle/>
          <a:p>
            <a:endParaRPr lang="en-US" dirty="0">
              <a:solidFill>
                <a:srgbClr val="002D3C"/>
              </a:solidFill>
            </a:endParaRPr>
          </a:p>
        </p:txBody>
      </p:sp>
      <p:sp>
        <p:nvSpPr>
          <p:cNvPr id="6" name="Slide Number Placeholder 5"/>
          <p:cNvSpPr>
            <a:spLocks noGrp="1"/>
          </p:cNvSpPr>
          <p:nvPr>
            <p:ph type="sldNum" sz="quarter" idx="12"/>
          </p:nvPr>
        </p:nvSpPr>
        <p:spPr/>
        <p:txBody>
          <a:bodyPr/>
          <a:lstStyle/>
          <a:p>
            <a:fld id="{48A3D92F-99B8-8443-B732-2AFBCD30C051}" type="slidenum">
              <a:rPr lang="en-US" smtClean="0"/>
              <a:pPr/>
              <a:t>‹#›</a:t>
            </a:fld>
            <a:endParaRPr lang="en-US" dirty="0"/>
          </a:p>
        </p:txBody>
      </p:sp>
      <p:sp>
        <p:nvSpPr>
          <p:cNvPr id="7" name="Title 1"/>
          <p:cNvSpPr>
            <a:spLocks noGrp="1"/>
          </p:cNvSpPr>
          <p:nvPr>
            <p:ph type="title"/>
          </p:nvPr>
        </p:nvSpPr>
        <p:spPr>
          <a:xfrm>
            <a:off x="816864" y="228600"/>
            <a:ext cx="10871200" cy="990600"/>
          </a:xfrm>
        </p:spPr>
        <p:txBody>
          <a:bodyPr/>
          <a:lstStyle/>
          <a:p>
            <a:r>
              <a:rPr kumimoji="0" lang="en-US" dirty="0"/>
              <a:t>Click to edit Master title style</a:t>
            </a:r>
          </a:p>
        </p:txBody>
      </p:sp>
    </p:spTree>
    <p:extLst>
      <p:ext uri="{BB962C8B-B14F-4D97-AF65-F5344CB8AC3E}">
        <p14:creationId xmlns:p14="http://schemas.microsoft.com/office/powerpoint/2010/main" val="4148258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737600" y="6248403"/>
            <a:ext cx="2946400" cy="365125"/>
          </a:xfrm>
        </p:spPr>
        <p:txBody>
          <a:bodyPr/>
          <a:lstStyle/>
          <a:p>
            <a:fld id="{D75D1A35-0CFE-0B45-BB78-5462BCBC1F78}" type="datetimeFigureOut">
              <a:rPr lang="en-US" smtClean="0">
                <a:solidFill>
                  <a:srgbClr val="002D3C"/>
                </a:solidFill>
              </a:rPr>
              <a:pPr/>
              <a:t>11/30/2020</a:t>
            </a:fld>
            <a:endParaRPr lang="en-US" dirty="0">
              <a:solidFill>
                <a:srgbClr val="002D3C"/>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dirty="0">
              <a:solidFill>
                <a:srgbClr val="002D3C"/>
              </a:solidFill>
            </a:endParaRPr>
          </a:p>
        </p:txBody>
      </p:sp>
      <p:pic>
        <p:nvPicPr>
          <p:cNvPr id="12" name="Picture 11" descr="UNC_NC TraCS_wh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567" y="485716"/>
            <a:ext cx="5384800" cy="1104225"/>
          </a:xfrm>
          <a:prstGeom prst="rect">
            <a:avLst/>
          </a:prstGeom>
        </p:spPr>
      </p:pic>
    </p:spTree>
    <p:extLst>
      <p:ext uri="{BB962C8B-B14F-4D97-AF65-F5344CB8AC3E}">
        <p14:creationId xmlns:p14="http://schemas.microsoft.com/office/powerpoint/2010/main" val="292321964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7A9431-B95D-4CDB-9E55-B824D7B7C879}" type="datetimeFigureOut">
              <a:rPr lang="en-US" smtClean="0">
                <a:solidFill>
                  <a:srgbClr val="002D3C"/>
                </a:solidFill>
              </a:rPr>
              <a:pPr/>
              <a:t>11/30/2020</a:t>
            </a:fld>
            <a:endParaRPr lang="en-US" dirty="0">
              <a:solidFill>
                <a:srgbClr val="002D3C"/>
              </a:solidFill>
            </a:endParaRPr>
          </a:p>
        </p:txBody>
      </p:sp>
      <p:sp>
        <p:nvSpPr>
          <p:cNvPr id="5" name="Footer Placeholder 4"/>
          <p:cNvSpPr>
            <a:spLocks noGrp="1"/>
          </p:cNvSpPr>
          <p:nvPr>
            <p:ph type="ftr" sz="quarter" idx="11"/>
          </p:nvPr>
        </p:nvSpPr>
        <p:spPr/>
        <p:txBody>
          <a:bodyPr/>
          <a:lstStyle/>
          <a:p>
            <a:endParaRPr lang="en-US" dirty="0">
              <a:solidFill>
                <a:srgbClr val="002D3C"/>
              </a:solidFill>
            </a:endParaRPr>
          </a:p>
        </p:txBody>
      </p:sp>
      <p:sp>
        <p:nvSpPr>
          <p:cNvPr id="6" name="Slide Number Placeholder 5"/>
          <p:cNvSpPr>
            <a:spLocks noGrp="1"/>
          </p:cNvSpPr>
          <p:nvPr>
            <p:ph type="sldNum" sz="quarter" idx="12"/>
          </p:nvPr>
        </p:nvSpPr>
        <p:spPr/>
        <p:txBody>
          <a:bodyPr/>
          <a:lstStyle/>
          <a:p>
            <a:fld id="{A9A9475A-AB5A-4088-A354-2098828DA00B}" type="slidenum">
              <a:rPr lang="en-US" smtClean="0"/>
              <a:pPr/>
              <a:t>‹#›</a:t>
            </a:fld>
            <a:endParaRPr lang="en-US" dirty="0"/>
          </a:p>
        </p:txBody>
      </p:sp>
    </p:spTree>
    <p:extLst>
      <p:ext uri="{BB962C8B-B14F-4D97-AF65-F5344CB8AC3E}">
        <p14:creationId xmlns:p14="http://schemas.microsoft.com/office/powerpoint/2010/main" val="71270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600" b="1"/>
            </a:lvl1pPr>
          </a:lstStyle>
          <a:p>
            <a:r>
              <a:rPr lang="en-US" dirty="0"/>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11/30/2020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cap="none"/>
            </a:lvl1pPr>
          </a:lstStyle>
          <a:p>
            <a:r>
              <a:rPr lang="en-US" dirty="0"/>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11/30/2020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11/30/2020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 Second level</a:t>
            </a:r>
          </a:p>
          <a:p>
            <a:pPr lvl="2"/>
            <a:r>
              <a:rPr lang="en-US" dirty="0"/>
              <a:t>Third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11/30/2020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b="1" kern="1200" cap="all" baseline="0">
          <a:blipFill>
            <a:blip r:embed="rId15">
              <a:extLst>
                <a:ext uri="{28A0092B-C50C-407E-A947-70E740481C1C}">
                  <a14:useLocalDpi xmlns:a14="http://schemas.microsoft.com/office/drawing/2010/main" val="0"/>
                </a:ext>
              </a:extLst>
            </a:blip>
            <a:tile tx="6350" ty="-127000" sx="65000" sy="64000" flip="none" algn="tl"/>
          </a:blipFill>
          <a:latin typeface="Bookman Old Style" panose="02050604050505020204" pitchFamily="18" charset="0"/>
          <a:ea typeface="+mj-ea"/>
          <a:cs typeface="+mj-cs"/>
        </a:defRPr>
      </a:lvl1pPr>
    </p:titleStyle>
    <p:bodyStyle>
      <a:lvl1pPr marL="287338" indent="-287338" algn="l" defTabSz="914400" rtl="0" eaLnBrk="1" latinLnBrk="0" hangingPunct="1">
        <a:lnSpc>
          <a:spcPct val="90000"/>
        </a:lnSpc>
        <a:spcBef>
          <a:spcPts val="1200"/>
        </a:spcBef>
        <a:buClr>
          <a:schemeClr val="accent1">
            <a:lumMod val="75000"/>
          </a:schemeClr>
        </a:buClr>
        <a:buSzPct val="85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27063" indent="-223838" algn="l" defTabSz="914400" rtl="0" eaLnBrk="1" latinLnBrk="0" hangingPunct="1">
        <a:lnSpc>
          <a:spcPct val="90000"/>
        </a:lnSpc>
        <a:spcBef>
          <a:spcPts val="400"/>
        </a:spcBef>
        <a:spcAft>
          <a:spcPts val="200"/>
        </a:spcAft>
        <a:buClr>
          <a:schemeClr val="accent1">
            <a:lumMod val="75000"/>
          </a:schemeClr>
        </a:buClr>
        <a:buSzPct val="90000"/>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914400" indent="-287338" algn="l" defTabSz="914400" rtl="0" eaLnBrk="1" latinLnBrk="0" hangingPunct="1">
        <a:lnSpc>
          <a:spcPct val="90000"/>
        </a:lnSpc>
        <a:spcBef>
          <a:spcPts val="400"/>
        </a:spcBef>
        <a:spcAft>
          <a:spcPts val="200"/>
        </a:spcAft>
        <a:buClr>
          <a:schemeClr val="accent1">
            <a:lumMod val="75000"/>
          </a:schemeClr>
        </a:buClr>
        <a:buSzPct val="7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Constantia" panose="02030602050306030303" pitchFamily="18" charset="0"/>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Constantia" panose="02030602050306030303" pitchFamily="18" charset="0"/>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pPr defTabSz="914400"/>
            <a:fld id="{D75D1A35-0CFE-0B45-BB78-5462BCBC1F78}" type="datetimeFigureOut">
              <a:rPr lang="en-US" smtClean="0">
                <a:solidFill>
                  <a:srgbClr val="002D3C"/>
                </a:solidFill>
              </a:rPr>
              <a:pPr defTabSz="914400"/>
              <a:t>11/30/2020</a:t>
            </a:fld>
            <a:endParaRPr lang="en-US" dirty="0">
              <a:solidFill>
                <a:srgbClr val="002D3C"/>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pPr defTabSz="914400"/>
            <a:endParaRPr lang="en-US" dirty="0">
              <a:solidFill>
                <a:srgbClr val="002D3C"/>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dirty="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914400"/>
            <a:fld id="{48A3D92F-99B8-8443-B732-2AFBCD30C051}" type="slidenum">
              <a:rPr lang="en-US" smtClean="0"/>
              <a:pPr defTabSz="914400"/>
              <a:t>‹#›</a:t>
            </a:fld>
            <a:endParaRPr lang="en-US" dirty="0"/>
          </a:p>
        </p:txBody>
      </p:sp>
    </p:spTree>
    <p:extLst>
      <p:ext uri="{BB962C8B-B14F-4D97-AF65-F5344CB8AC3E}">
        <p14:creationId xmlns:p14="http://schemas.microsoft.com/office/powerpoint/2010/main" val="424768870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800" b="1" cap="none" dirty="0"/>
              <a:t>PCORnet Common Data Model</a:t>
            </a:r>
          </a:p>
        </p:txBody>
      </p:sp>
      <p:sp>
        <p:nvSpPr>
          <p:cNvPr id="6" name="Subtitle 5"/>
          <p:cNvSpPr>
            <a:spLocks noGrp="1"/>
          </p:cNvSpPr>
          <p:nvPr>
            <p:ph type="subTitle" idx="1"/>
          </p:nvPr>
        </p:nvSpPr>
        <p:spPr>
          <a:xfrm>
            <a:off x="8920976" y="6534614"/>
            <a:ext cx="3271023" cy="323385"/>
          </a:xfrm>
        </p:spPr>
        <p:txBody>
          <a:bodyPr>
            <a:normAutofit/>
          </a:bodyPr>
          <a:lstStyle/>
          <a:p>
            <a:pPr algn="r"/>
            <a:r>
              <a:rPr lang="en-US" sz="1400" dirty="0">
                <a:solidFill>
                  <a:schemeClr val="bg1">
                    <a:lumMod val="50000"/>
                  </a:schemeClr>
                </a:solidFill>
              </a:rPr>
              <a:t>v.1  9/25/2019</a:t>
            </a:r>
          </a:p>
        </p:txBody>
      </p:sp>
    </p:spTree>
    <p:extLst>
      <p:ext uri="{BB962C8B-B14F-4D97-AF65-F5344CB8AC3E}">
        <p14:creationId xmlns:p14="http://schemas.microsoft.com/office/powerpoint/2010/main" val="160688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 bit of background…</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4675" y="1997724"/>
            <a:ext cx="1715912" cy="1715912"/>
          </a:xfrm>
          <a:prstGeom prst="rect">
            <a:avLst/>
          </a:prstGeom>
        </p:spPr>
      </p:pic>
      <p:sp>
        <p:nvSpPr>
          <p:cNvPr id="3" name="Right Arrow 2">
            <a:extLst>
              <a:ext uri="{C183D7F6-B498-43B3-948B-1728B52AA6E4}">
                <adec:decorative xmlns:adec="http://schemas.microsoft.com/office/drawing/2017/decorative" val="1"/>
              </a:ext>
            </a:extLst>
          </p:cNvPr>
          <p:cNvSpPr/>
          <p:nvPr/>
        </p:nvSpPr>
        <p:spPr>
          <a:xfrm>
            <a:off x="5257800" y="2443628"/>
            <a:ext cx="1301827" cy="558796"/>
          </a:xfrm>
          <a:prstGeom prst="rightArrow">
            <a:avLst/>
          </a:prstGeom>
          <a:solidFill>
            <a:srgbClr val="497B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1352" y="1788897"/>
            <a:ext cx="1862871" cy="2057355"/>
          </a:xfrm>
          <a:prstGeom prst="rect">
            <a:avLst/>
          </a:prstGeom>
        </p:spPr>
      </p:pic>
      <p:sp>
        <p:nvSpPr>
          <p:cNvPr id="8" name="Content Placeholder 2"/>
          <p:cNvSpPr txBox="1">
            <a:spLocks/>
          </p:cNvSpPr>
          <p:nvPr/>
        </p:nvSpPr>
        <p:spPr>
          <a:xfrm>
            <a:off x="877412" y="4434633"/>
            <a:ext cx="10383183" cy="2041926"/>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Constantia" panose="02030602050306030303" pitchFamily="18" charset="0"/>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t>PCORnet does not (and should not) have access to all of the data from your health system. Each PCORnet site needs to store a subset of the health system’s data in a separate database, sometimes referred to as a </a:t>
            </a:r>
            <a:r>
              <a:rPr lang="en-US" sz="2000" i="1" dirty="0"/>
              <a:t>data mart.</a:t>
            </a:r>
            <a:endParaRPr lang="en-US" sz="2000" dirty="0"/>
          </a:p>
          <a:p>
            <a:pPr marL="0" indent="0">
              <a:buFont typeface="Wingdings" pitchFamily="2" charset="2"/>
              <a:buNone/>
            </a:pPr>
            <a:r>
              <a:rPr lang="en-US" sz="2000" dirty="0"/>
              <a:t>This data mart needs to follow </a:t>
            </a:r>
            <a:r>
              <a:rPr lang="en-US" sz="2000" dirty="0" err="1"/>
              <a:t>PCORnet’s</a:t>
            </a:r>
            <a:r>
              <a:rPr lang="en-US" sz="2000" dirty="0"/>
              <a:t> specifications, which are known as the </a:t>
            </a:r>
            <a:r>
              <a:rPr lang="en-US" sz="2000" i="1" dirty="0"/>
              <a:t>PCORnet Common Data Model. </a:t>
            </a:r>
            <a:endParaRPr lang="en-US" sz="2000" dirty="0"/>
          </a:p>
        </p:txBody>
      </p:sp>
    </p:spTree>
    <p:extLst>
      <p:ext uri="{BB962C8B-B14F-4D97-AF65-F5344CB8AC3E}">
        <p14:creationId xmlns:p14="http://schemas.microsoft.com/office/powerpoint/2010/main" val="208010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flipV="1">
            <a:off x="0" y="12031"/>
            <a:ext cx="12192000" cy="132346"/>
          </a:xfrm>
          <a:prstGeom prst="rect">
            <a:avLst/>
          </a:prstGeom>
          <a:solidFill>
            <a:srgbClr val="48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First, a bit of background…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465" y="1749778"/>
            <a:ext cx="1715912" cy="1715912"/>
          </a:xfrm>
          <a:prstGeom prst="rect">
            <a:avLst/>
          </a:prstGeom>
        </p:spPr>
      </p:pic>
      <p:sp>
        <p:nvSpPr>
          <p:cNvPr id="5" name="Content Placeholder 2"/>
          <p:cNvSpPr txBox="1">
            <a:spLocks/>
          </p:cNvSpPr>
          <p:nvPr/>
        </p:nvSpPr>
        <p:spPr>
          <a:xfrm>
            <a:off x="2785760" y="2150517"/>
            <a:ext cx="6107291" cy="63500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Constantia" panose="02030602050306030303" pitchFamily="18" charset="0"/>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000" dirty="0"/>
              <a:t>Your care provider enters data about you and your visit into the electronic health record.</a:t>
            </a:r>
          </a:p>
        </p:txBody>
      </p:sp>
      <p:sp>
        <p:nvSpPr>
          <p:cNvPr id="7" name="Content Placeholder 2"/>
          <p:cNvSpPr txBox="1">
            <a:spLocks/>
          </p:cNvSpPr>
          <p:nvPr/>
        </p:nvSpPr>
        <p:spPr>
          <a:xfrm>
            <a:off x="2878667" y="3098676"/>
            <a:ext cx="6014384" cy="63500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Constantia" panose="02030602050306030303" pitchFamily="18" charset="0"/>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000" dirty="0"/>
              <a:t>These data are stored in a large database within the health system.</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1042" y="2331053"/>
            <a:ext cx="1862871" cy="2057355"/>
          </a:xfrm>
          <a:prstGeom prst="rect">
            <a:avLst/>
          </a:prstGeom>
        </p:spPr>
      </p:pic>
      <p:sp>
        <p:nvSpPr>
          <p:cNvPr id="8" name="Content Placeholder 2"/>
          <p:cNvSpPr txBox="1">
            <a:spLocks/>
          </p:cNvSpPr>
          <p:nvPr/>
        </p:nvSpPr>
        <p:spPr>
          <a:xfrm>
            <a:off x="745065" y="4388408"/>
            <a:ext cx="8985957" cy="2041926"/>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Constantia" panose="02030602050306030303" pitchFamily="18" charset="0"/>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000" dirty="0"/>
              <a:t>PCORnet does not (and should not) have access to all of the data from your health system. So each PCORnet site needs to store a subset of the health system’s data in a separate database, sometimes referred to as a </a:t>
            </a:r>
            <a:r>
              <a:rPr lang="en-US" sz="2000" i="1" dirty="0"/>
              <a:t>data mart.</a:t>
            </a:r>
            <a:endParaRPr lang="en-US" sz="2000" dirty="0"/>
          </a:p>
          <a:p>
            <a:pPr marL="0" indent="0">
              <a:buFont typeface="Wingdings" pitchFamily="2" charset="2"/>
              <a:buNone/>
            </a:pPr>
            <a:r>
              <a:rPr lang="en-US" sz="2000" dirty="0"/>
              <a:t>This data mart needs to follow </a:t>
            </a:r>
            <a:r>
              <a:rPr lang="en-US" sz="2000" dirty="0" err="1"/>
              <a:t>PCORnet’s</a:t>
            </a:r>
            <a:r>
              <a:rPr lang="en-US" sz="2000" dirty="0"/>
              <a:t> specifications, which are known as the </a:t>
            </a:r>
            <a:r>
              <a:rPr lang="en-US" sz="2000" i="1" dirty="0"/>
              <a:t>PCORnet Common Data Model. </a:t>
            </a:r>
            <a:endParaRPr lang="en-US" sz="2000" dirty="0"/>
          </a:p>
        </p:txBody>
      </p:sp>
    </p:spTree>
    <p:extLst>
      <p:ext uri="{BB962C8B-B14F-4D97-AF65-F5344CB8AC3E}">
        <p14:creationId xmlns:p14="http://schemas.microsoft.com/office/powerpoint/2010/main" val="302584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a:t>PCORnet Common Data Model </a:t>
            </a:r>
            <a:endParaRPr lang="en-US" dirty="0"/>
          </a:p>
        </p:txBody>
      </p:sp>
      <p:sp>
        <p:nvSpPr>
          <p:cNvPr id="3" name="Content Placeholder 2"/>
          <p:cNvSpPr>
            <a:spLocks noGrp="1"/>
          </p:cNvSpPr>
          <p:nvPr>
            <p:ph idx="1"/>
          </p:nvPr>
        </p:nvSpPr>
        <p:spPr/>
        <p:txBody>
          <a:bodyPr/>
          <a:lstStyle/>
          <a:p>
            <a:r>
              <a:rPr lang="en-US" dirty="0"/>
              <a:t>The PCORnet Common Data Model is a specification that defines how data is stored, structured, and labeled for all PCORnet sites. </a:t>
            </a:r>
          </a:p>
          <a:p>
            <a:r>
              <a:rPr lang="en-US" dirty="0"/>
              <a:t>All PCORnet sites use the PCORnet CDM to store clinical data for the network.</a:t>
            </a:r>
          </a:p>
          <a:p>
            <a:r>
              <a:rPr lang="en-US" dirty="0"/>
              <a:t>Acronyms: </a:t>
            </a:r>
          </a:p>
          <a:p>
            <a:pPr lvl="1"/>
            <a:r>
              <a:rPr lang="en-US" dirty="0"/>
              <a:t>PCORnet CDM</a:t>
            </a:r>
          </a:p>
          <a:p>
            <a:pPr lvl="1"/>
            <a:r>
              <a:rPr lang="en-US" dirty="0"/>
              <a:t>PCDM </a:t>
            </a:r>
          </a:p>
          <a:p>
            <a:endParaRPr lang="en-US" dirty="0"/>
          </a:p>
          <a:p>
            <a:endParaRPr lang="en-US" dirty="0"/>
          </a:p>
        </p:txBody>
      </p:sp>
    </p:spTree>
    <p:extLst>
      <p:ext uri="{BB962C8B-B14F-4D97-AF65-F5344CB8AC3E}">
        <p14:creationId xmlns:p14="http://schemas.microsoft.com/office/powerpoint/2010/main" val="828937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CORnet Common Data Model v5.0"/>
          <p:cNvSpPr>
            <a:spLocks noGrp="1"/>
          </p:cNvSpPr>
          <p:nvPr>
            <p:ph type="title"/>
          </p:nvPr>
        </p:nvSpPr>
        <p:spPr/>
        <p:txBody>
          <a:bodyPr/>
          <a:lstStyle/>
          <a:p>
            <a:r>
              <a:rPr lang="en-US" dirty="0" err="1"/>
              <a:t>PCORnet</a:t>
            </a:r>
            <a:r>
              <a:rPr lang="en-US" dirty="0"/>
              <a:t> Common Data Model v5.0</a:t>
            </a:r>
          </a:p>
        </p:txBody>
      </p:sp>
      <p:pic>
        <p:nvPicPr>
          <p:cNvPr id="5" name="Picture 4" descr="PCORnet Common Data Model v5.0"/>
          <p:cNvPicPr>
            <a:picLocks noChangeAspect="1"/>
          </p:cNvPicPr>
          <p:nvPr/>
        </p:nvPicPr>
        <p:blipFill rotWithShape="1">
          <a:blip r:embed="rId3"/>
          <a:srcRect t="957"/>
          <a:stretch/>
        </p:blipFill>
        <p:spPr>
          <a:xfrm>
            <a:off x="609600" y="144377"/>
            <a:ext cx="10972800" cy="6584783"/>
          </a:xfrm>
          <a:prstGeom prst="rect">
            <a:avLst/>
          </a:prstGeom>
        </p:spPr>
      </p:pic>
    </p:spTree>
    <p:extLst>
      <p:ext uri="{BB962C8B-B14F-4D97-AF65-F5344CB8AC3E}">
        <p14:creationId xmlns:p14="http://schemas.microsoft.com/office/powerpoint/2010/main" val="1616410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The PCDM allow data across sites to be compared. </a:t>
            </a:r>
          </a:p>
        </p:txBody>
      </p:sp>
      <p:sp>
        <p:nvSpPr>
          <p:cNvPr id="3" name="Content Placeholder 2"/>
          <p:cNvSpPr>
            <a:spLocks noGrp="1"/>
          </p:cNvSpPr>
          <p:nvPr>
            <p:ph idx="1"/>
          </p:nvPr>
        </p:nvSpPr>
        <p:spPr/>
        <p:txBody>
          <a:bodyPr/>
          <a:lstStyle/>
          <a:p>
            <a:r>
              <a:rPr lang="en-US" dirty="0"/>
              <a:t>UNC’s data is optimized and coded for our organization. But what if we want to share it?</a:t>
            </a:r>
          </a:p>
          <a:p>
            <a:r>
              <a:rPr lang="en-US" dirty="0"/>
              <a:t>If we just try to smash our data with, say, all of Duke’s data, we’ll be...</a:t>
            </a:r>
          </a:p>
        </p:txBody>
      </p:sp>
      <p:pic>
        <p:nvPicPr>
          <p:cNvPr id="1026" name="Picture 2" descr="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795" y="3998185"/>
            <a:ext cx="2056127" cy="2343985"/>
          </a:xfrm>
          <a:prstGeom prst="rect">
            <a:avLst/>
          </a:prstGeom>
          <a:noFill/>
          <a:extLst>
            <a:ext uri="{909E8E84-426E-40DD-AFC4-6F175D3DCCD1}">
              <a14:hiddenFill xmlns:a14="http://schemas.microsoft.com/office/drawing/2010/main">
                <a:solidFill>
                  <a:srgbClr val="FFFFFF"/>
                </a:solidFill>
              </a14:hiddenFill>
            </a:ext>
          </a:extLst>
        </p:spPr>
      </p:pic>
      <p:sp>
        <p:nvSpPr>
          <p:cNvPr id="5" name="Not Equal 4" descr="Not Equal"/>
          <p:cNvSpPr/>
          <p:nvPr/>
        </p:nvSpPr>
        <p:spPr>
          <a:xfrm>
            <a:off x="4908884" y="4797508"/>
            <a:ext cx="1475873" cy="898358"/>
          </a:xfrm>
          <a:prstGeom prst="mathNot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30" name="Picture 6" descr="Oran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757" y="4151204"/>
            <a:ext cx="3335922" cy="2190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690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The PCDM allow data across sites to be compared.  </a:t>
            </a:r>
            <a:endParaRPr lang="en-US" dirty="0"/>
          </a:p>
        </p:txBody>
      </p:sp>
      <p:sp>
        <p:nvSpPr>
          <p:cNvPr id="3" name="Content Placeholder 2"/>
          <p:cNvSpPr>
            <a:spLocks noGrp="1"/>
          </p:cNvSpPr>
          <p:nvPr>
            <p:ph idx="1"/>
          </p:nvPr>
        </p:nvSpPr>
        <p:spPr/>
        <p:txBody>
          <a:bodyPr/>
          <a:lstStyle/>
          <a:p>
            <a:r>
              <a:rPr lang="en-US" dirty="0"/>
              <a:t>But if we all create a database (</a:t>
            </a:r>
            <a:r>
              <a:rPr lang="en-US" i="1" dirty="0"/>
              <a:t>data mart</a:t>
            </a:r>
            <a:r>
              <a:rPr lang="en-US" dirty="0"/>
              <a:t>) and use the same agreed structure</a:t>
            </a:r>
          </a:p>
          <a:p>
            <a:r>
              <a:rPr lang="en-US" dirty="0"/>
              <a:t>…we’ll have an instance of our data that’s sharable in a number of ways.</a:t>
            </a:r>
          </a:p>
        </p:txBody>
      </p:sp>
      <p:pic>
        <p:nvPicPr>
          <p:cNvPr id="1026" name="Picture 2" descr="Red 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795" y="3998185"/>
            <a:ext cx="2056127" cy="2343985"/>
          </a:xfrm>
          <a:prstGeom prst="rect">
            <a:avLst/>
          </a:prstGeom>
          <a:noFill/>
          <a:extLst>
            <a:ext uri="{909E8E84-426E-40DD-AFC4-6F175D3DCCD1}">
              <a14:hiddenFill xmlns:a14="http://schemas.microsoft.com/office/drawing/2010/main">
                <a:solidFill>
                  <a:srgbClr val="FFFFFF"/>
                </a:solidFill>
              </a14:hiddenFill>
            </a:ext>
          </a:extLst>
        </p:spPr>
      </p:pic>
      <p:sp>
        <p:nvSpPr>
          <p:cNvPr id="4" name="Equal 3" descr="Equals "/>
          <p:cNvSpPr/>
          <p:nvPr/>
        </p:nvSpPr>
        <p:spPr>
          <a:xfrm>
            <a:off x="4973052" y="4805375"/>
            <a:ext cx="1347536" cy="954505"/>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p:cNvSpPr txBox="1"/>
          <p:nvPr/>
        </p:nvSpPr>
        <p:spPr>
          <a:xfrm>
            <a:off x="4780547" y="6136024"/>
            <a:ext cx="1781257" cy="369332"/>
          </a:xfrm>
          <a:prstGeom prst="rect">
            <a:avLst/>
          </a:prstGeom>
          <a:noFill/>
        </p:spPr>
        <p:txBody>
          <a:bodyPr wrap="none" rtlCol="0">
            <a:spAutoFit/>
          </a:bodyPr>
          <a:lstStyle/>
          <a:p>
            <a:r>
              <a:rPr lang="en-US" dirty="0"/>
              <a:t>(close enough)</a:t>
            </a:r>
          </a:p>
        </p:txBody>
      </p:sp>
      <p:pic>
        <p:nvPicPr>
          <p:cNvPr id="2050" name="Picture 2" descr="Green Ap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4719" y="3513222"/>
            <a:ext cx="2583762" cy="2975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cap="none" dirty="0">
                <a:solidFill>
                  <a:schemeClr val="tx1"/>
                </a:solidFill>
              </a:rPr>
              <a:t>The PCDM allow data across sites to be compared.   </a:t>
            </a:r>
          </a:p>
        </p:txBody>
      </p:sp>
      <p:grpSp>
        <p:nvGrpSpPr>
          <p:cNvPr id="4" name="Group 3" descr="Common Data Model Value Set Sites"/>
          <p:cNvGrpSpPr/>
          <p:nvPr/>
        </p:nvGrpSpPr>
        <p:grpSpPr>
          <a:xfrm>
            <a:off x="2707914" y="2093976"/>
            <a:ext cx="7223702" cy="4573042"/>
            <a:chOff x="2511447" y="2093976"/>
            <a:chExt cx="7513328" cy="4687568"/>
          </a:xfrm>
        </p:grpSpPr>
        <p:pic>
          <p:nvPicPr>
            <p:cNvPr id="15" name="Picture 14"/>
            <p:cNvPicPr>
              <a:picLocks noChangeAspect="1"/>
            </p:cNvPicPr>
            <p:nvPr/>
          </p:nvPicPr>
          <p:blipFill>
            <a:blip r:embed="rId3"/>
            <a:stretch>
              <a:fillRect/>
            </a:stretch>
          </p:blipFill>
          <p:spPr>
            <a:xfrm>
              <a:off x="2511447" y="2093976"/>
              <a:ext cx="7513328" cy="4687568"/>
            </a:xfrm>
            <a:prstGeom prst="rect">
              <a:avLst/>
            </a:prstGeom>
          </p:spPr>
        </p:pic>
        <p:sp>
          <p:nvSpPr>
            <p:cNvPr id="3" name="Rectangle 2"/>
            <p:cNvSpPr/>
            <p:nvPr/>
          </p:nvSpPr>
          <p:spPr>
            <a:xfrm>
              <a:off x="6655443" y="6065134"/>
              <a:ext cx="3183038" cy="474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229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Categories </a:t>
            </a:r>
          </a:p>
        </p:txBody>
      </p:sp>
      <p:sp>
        <p:nvSpPr>
          <p:cNvPr id="3" name="Content Placeholder 2"/>
          <p:cNvSpPr>
            <a:spLocks noGrp="1"/>
          </p:cNvSpPr>
          <p:nvPr>
            <p:ph idx="1"/>
          </p:nvPr>
        </p:nvSpPr>
        <p:spPr/>
        <p:txBody>
          <a:bodyPr numCol="2">
            <a:normAutofit/>
          </a:bodyPr>
          <a:lstStyle/>
          <a:p>
            <a:r>
              <a:rPr lang="en-US" dirty="0"/>
              <a:t>Demographics </a:t>
            </a:r>
          </a:p>
          <a:p>
            <a:r>
              <a:rPr lang="en-US" dirty="0"/>
              <a:t>Encounter (i.e., Visit Information) </a:t>
            </a:r>
          </a:p>
          <a:p>
            <a:r>
              <a:rPr lang="en-US" dirty="0"/>
              <a:t>Diagnoses </a:t>
            </a:r>
          </a:p>
          <a:p>
            <a:r>
              <a:rPr lang="en-US" dirty="0"/>
              <a:t>Procedures </a:t>
            </a:r>
          </a:p>
          <a:p>
            <a:r>
              <a:rPr lang="en-US" dirty="0"/>
              <a:t>Conditions </a:t>
            </a:r>
          </a:p>
          <a:p>
            <a:r>
              <a:rPr lang="en-US" dirty="0"/>
              <a:t>Labs </a:t>
            </a:r>
          </a:p>
          <a:p>
            <a:r>
              <a:rPr lang="en-US" dirty="0"/>
              <a:t>Medications</a:t>
            </a:r>
          </a:p>
          <a:p>
            <a:r>
              <a:rPr lang="en-US" dirty="0"/>
              <a:t>Vitals </a:t>
            </a:r>
          </a:p>
          <a:p>
            <a:r>
              <a:rPr lang="en-US" dirty="0"/>
              <a:t>Death and Death Cause</a:t>
            </a:r>
          </a:p>
          <a:p>
            <a:r>
              <a:rPr lang="en-US" dirty="0"/>
              <a:t>Provider </a:t>
            </a:r>
          </a:p>
          <a:p>
            <a:r>
              <a:rPr lang="en-US" dirty="0"/>
              <a:t>Patient Reported Outcomes </a:t>
            </a:r>
          </a:p>
          <a:p>
            <a:r>
              <a:rPr lang="en-US" dirty="0"/>
              <a:t>Immunization </a:t>
            </a:r>
          </a:p>
          <a:p>
            <a:r>
              <a:rPr lang="en-US" dirty="0"/>
              <a:t>Address History (no data smaller than zip code)  </a:t>
            </a:r>
          </a:p>
        </p:txBody>
      </p:sp>
    </p:spTree>
    <p:extLst>
      <p:ext uri="{BB962C8B-B14F-4D97-AF65-F5344CB8AC3E}">
        <p14:creationId xmlns:p14="http://schemas.microsoft.com/office/powerpoint/2010/main" val="1886158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Systems	</a:t>
            </a:r>
          </a:p>
        </p:txBody>
      </p:sp>
      <p:sp>
        <p:nvSpPr>
          <p:cNvPr id="3" name="Content Placeholder 2"/>
          <p:cNvSpPr>
            <a:spLocks noGrp="1"/>
          </p:cNvSpPr>
          <p:nvPr>
            <p:ph idx="1"/>
          </p:nvPr>
        </p:nvSpPr>
        <p:spPr/>
        <p:txBody>
          <a:bodyPr>
            <a:normAutofit/>
          </a:bodyPr>
          <a:lstStyle/>
          <a:p>
            <a:r>
              <a:rPr lang="en-US" dirty="0"/>
              <a:t>Medical record systems (and the PCORnet CDM) leverage coding systems to organize data. </a:t>
            </a:r>
          </a:p>
          <a:p>
            <a:r>
              <a:rPr lang="en-US" dirty="0"/>
              <a:t>For example, diagnoses are recorded using the International Classification of Diseases version 10 (ICD-10) system. </a:t>
            </a:r>
          </a:p>
          <a:p>
            <a:pPr lvl="1"/>
            <a:r>
              <a:rPr lang="en-US" dirty="0"/>
              <a:t>Type 1 diabetes = E10</a:t>
            </a:r>
          </a:p>
          <a:p>
            <a:pPr lvl="1"/>
            <a:r>
              <a:rPr lang="en-US" dirty="0"/>
              <a:t>Type 1 diabetes with kidney complications = E10.2</a:t>
            </a:r>
          </a:p>
          <a:p>
            <a:r>
              <a:rPr lang="en-US" dirty="0"/>
              <a:t>Without these common coding systems, it would be very difficult to query the data.</a:t>
            </a:r>
          </a:p>
          <a:p>
            <a:endParaRPr lang="en-US" dirty="0"/>
          </a:p>
        </p:txBody>
      </p:sp>
    </p:spTree>
    <p:extLst>
      <p:ext uri="{BB962C8B-B14F-4D97-AF65-F5344CB8AC3E}">
        <p14:creationId xmlns:p14="http://schemas.microsoft.com/office/powerpoint/2010/main" val="3305004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Systems	 </a:t>
            </a:r>
          </a:p>
        </p:txBody>
      </p:sp>
      <p:sp>
        <p:nvSpPr>
          <p:cNvPr id="3" name="Content Placeholder 2"/>
          <p:cNvSpPr>
            <a:spLocks noGrp="1"/>
          </p:cNvSpPr>
          <p:nvPr>
            <p:ph idx="1"/>
          </p:nvPr>
        </p:nvSpPr>
        <p:spPr/>
        <p:txBody>
          <a:bodyPr>
            <a:normAutofit/>
          </a:bodyPr>
          <a:lstStyle/>
          <a:p>
            <a:r>
              <a:rPr lang="en-US" dirty="0"/>
              <a:t>Some coding systems are used more consistently than others.</a:t>
            </a:r>
          </a:p>
          <a:p>
            <a:r>
              <a:rPr lang="en-US" dirty="0"/>
              <a:t>ICD (for diagnoses and procedures) and CPT (for procedures)</a:t>
            </a:r>
          </a:p>
          <a:p>
            <a:pPr lvl="1"/>
            <a:r>
              <a:rPr lang="en-US" dirty="0"/>
              <a:t>Used for billing</a:t>
            </a:r>
          </a:p>
          <a:p>
            <a:pPr lvl="1"/>
            <a:r>
              <a:rPr lang="en-US" dirty="0"/>
              <a:t>Completed consistently (for the most part)</a:t>
            </a:r>
          </a:p>
          <a:p>
            <a:pPr lvl="1"/>
            <a:r>
              <a:rPr lang="en-US" dirty="0"/>
              <a:t>May see variability between providers and health systems in how an individual diagnosis is coded</a:t>
            </a:r>
          </a:p>
          <a:p>
            <a:r>
              <a:rPr lang="en-US" dirty="0"/>
              <a:t>LOINC (for labs) and </a:t>
            </a:r>
            <a:r>
              <a:rPr lang="en-US" dirty="0" err="1"/>
              <a:t>RxNorm</a:t>
            </a:r>
            <a:r>
              <a:rPr lang="en-US" dirty="0"/>
              <a:t> (for meds)</a:t>
            </a:r>
          </a:p>
          <a:p>
            <a:pPr lvl="1"/>
            <a:r>
              <a:rPr lang="en-US" dirty="0"/>
              <a:t>Much more variable in how they are used</a:t>
            </a:r>
          </a:p>
          <a:p>
            <a:pPr lvl="1"/>
            <a:r>
              <a:rPr lang="en-US" dirty="0"/>
              <a:t>More challenging for researchers and analysts to select the right codes on which to query</a:t>
            </a:r>
          </a:p>
        </p:txBody>
      </p:sp>
    </p:spTree>
    <p:extLst>
      <p:ext uri="{BB962C8B-B14F-4D97-AF65-F5344CB8AC3E}">
        <p14:creationId xmlns:p14="http://schemas.microsoft.com/office/powerpoint/2010/main" val="993807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Define what the PCORnet Common Data Model (CDM) is</a:t>
            </a:r>
          </a:p>
          <a:p>
            <a:r>
              <a:rPr lang="en-US" dirty="0"/>
              <a:t>Describe how the PCORnet CDM can help researchers</a:t>
            </a:r>
          </a:p>
          <a:p>
            <a:r>
              <a:rPr lang="en-US" dirty="0"/>
              <a:t>Provide detail on data contained in the CDM</a:t>
            </a:r>
          </a:p>
          <a:p>
            <a:r>
              <a:rPr lang="en-US" dirty="0"/>
              <a:t>Explain how the PCORnet CDM is created, supported, and used</a:t>
            </a:r>
          </a:p>
          <a:p>
            <a:r>
              <a:rPr lang="en-US" dirty="0"/>
              <a:t>Describe challenges and limitations of the CDM</a:t>
            </a:r>
          </a:p>
        </p:txBody>
      </p:sp>
    </p:spTree>
    <p:extLst>
      <p:ext uri="{BB962C8B-B14F-4D97-AF65-F5344CB8AC3E}">
        <p14:creationId xmlns:p14="http://schemas.microsoft.com/office/powerpoint/2010/main" val="1009861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the PCORnet CDM	</a:t>
            </a:r>
          </a:p>
        </p:txBody>
      </p:sp>
      <p:sp>
        <p:nvSpPr>
          <p:cNvPr id="3" name="Content Placeholder 2"/>
          <p:cNvSpPr>
            <a:spLocks noGrp="1"/>
          </p:cNvSpPr>
          <p:nvPr>
            <p:ph idx="1"/>
          </p:nvPr>
        </p:nvSpPr>
        <p:spPr/>
        <p:txBody>
          <a:bodyPr/>
          <a:lstStyle/>
          <a:p>
            <a:r>
              <a:rPr lang="en-US" dirty="0"/>
              <a:t>The PCORnet Coordinating Center leads the creation of the PCORnet CDM, with some input from the sites. </a:t>
            </a:r>
          </a:p>
          <a:p>
            <a:r>
              <a:rPr lang="en-US" dirty="0"/>
              <a:t>Considerations when creating the CDM: </a:t>
            </a:r>
          </a:p>
          <a:p>
            <a:pPr lvl="1"/>
            <a:r>
              <a:rPr lang="en-US" dirty="0"/>
              <a:t>What will be valuable for researchers?</a:t>
            </a:r>
          </a:p>
          <a:p>
            <a:pPr lvl="1"/>
            <a:r>
              <a:rPr lang="en-US" dirty="0"/>
              <a:t>What data elements could be formatted meaningfully across sites? </a:t>
            </a:r>
          </a:p>
          <a:p>
            <a:r>
              <a:rPr lang="en-US" dirty="0"/>
              <a:t>The PCORnet CDM is updated periodically. Version 5.0 is launching this month. </a:t>
            </a:r>
          </a:p>
        </p:txBody>
      </p:sp>
    </p:spTree>
    <p:extLst>
      <p:ext uri="{BB962C8B-B14F-4D97-AF65-F5344CB8AC3E}">
        <p14:creationId xmlns:p14="http://schemas.microsoft.com/office/powerpoint/2010/main" val="1709043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Specification	</a:t>
            </a:r>
          </a:p>
        </p:txBody>
      </p:sp>
      <p:sp>
        <p:nvSpPr>
          <p:cNvPr id="3" name="Content Placeholder 2"/>
          <p:cNvSpPr>
            <a:spLocks noGrp="1"/>
          </p:cNvSpPr>
          <p:nvPr>
            <p:ph idx="1"/>
          </p:nvPr>
        </p:nvSpPr>
        <p:spPr/>
        <p:txBody>
          <a:bodyPr/>
          <a:lstStyle/>
          <a:p>
            <a:r>
              <a:rPr lang="en-US" dirty="0"/>
              <a:t>PCORnet produces very specific instructions (200+ pages) for sites to use in this process. For example: </a:t>
            </a:r>
          </a:p>
          <a:p>
            <a:endParaRPr lang="en-US" dirty="0"/>
          </a:p>
          <a:p>
            <a:endParaRPr lang="en-US" dirty="0"/>
          </a:p>
        </p:txBody>
      </p:sp>
      <p:pic>
        <p:nvPicPr>
          <p:cNvPr id="4" name="Picture 3" descr="Diagnosis Table Specification"/>
          <p:cNvPicPr>
            <a:picLocks noChangeAspect="1"/>
          </p:cNvPicPr>
          <p:nvPr/>
        </p:nvPicPr>
        <p:blipFill rotWithShape="1">
          <a:blip r:embed="rId3"/>
          <a:srcRect b="9181"/>
          <a:stretch/>
        </p:blipFill>
        <p:spPr>
          <a:xfrm>
            <a:off x="115640" y="3122093"/>
            <a:ext cx="11966815" cy="3436751"/>
          </a:xfrm>
          <a:prstGeom prst="rect">
            <a:avLst/>
          </a:prstGeom>
          <a:ln>
            <a:solidFill>
              <a:schemeClr val="tx1">
                <a:lumMod val="50000"/>
                <a:lumOff val="50000"/>
              </a:schemeClr>
            </a:solidFill>
          </a:ln>
        </p:spPr>
      </p:pic>
    </p:spTree>
    <p:extLst>
      <p:ext uri="{BB962C8B-B14F-4D97-AF65-F5344CB8AC3E}">
        <p14:creationId xmlns:p14="http://schemas.microsoft.com/office/powerpoint/2010/main" val="2297811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Every quarter, sites must complete a data refresh and curation</a:t>
            </a:r>
          </a:p>
        </p:txBody>
      </p:sp>
      <p:sp>
        <p:nvSpPr>
          <p:cNvPr id="3" name="Content Placeholder 2"/>
          <p:cNvSpPr>
            <a:spLocks noGrp="1"/>
          </p:cNvSpPr>
          <p:nvPr>
            <p:ph idx="1"/>
          </p:nvPr>
        </p:nvSpPr>
        <p:spPr/>
        <p:txBody>
          <a:bodyPr>
            <a:normAutofit/>
          </a:bodyPr>
          <a:lstStyle/>
          <a:p>
            <a:r>
              <a:rPr lang="en-US" i="1" dirty="0"/>
              <a:t>Data refresh – </a:t>
            </a:r>
            <a:r>
              <a:rPr lang="en-US" dirty="0"/>
              <a:t>Add in new data (new patients, new events) from the previous quarter</a:t>
            </a:r>
          </a:p>
          <a:p>
            <a:r>
              <a:rPr lang="en-US" i="1" dirty="0"/>
              <a:t>Data curation</a:t>
            </a:r>
            <a:endParaRPr lang="en-US" dirty="0"/>
          </a:p>
          <a:p>
            <a:pPr lvl="1"/>
            <a:r>
              <a:rPr lang="en-US" dirty="0"/>
              <a:t>Run a program from PCORnet that explores data quality and conformance</a:t>
            </a:r>
          </a:p>
          <a:p>
            <a:pPr lvl="1"/>
            <a:r>
              <a:rPr lang="en-US" dirty="0"/>
              <a:t>Each site must past several data checks.</a:t>
            </a:r>
          </a:p>
          <a:p>
            <a:pPr lvl="1"/>
            <a:r>
              <a:rPr lang="en-US" dirty="0"/>
              <a:t>If a site does not pass a data check, they must fix the issue or provide an explanation.</a:t>
            </a:r>
          </a:p>
          <a:p>
            <a:pPr lvl="1"/>
            <a:r>
              <a:rPr lang="en-US" dirty="0"/>
              <a:t>Example data checks: </a:t>
            </a:r>
          </a:p>
          <a:p>
            <a:pPr lvl="2"/>
            <a:r>
              <a:rPr lang="en-US" dirty="0"/>
              <a:t>More than 5% of records have future dates </a:t>
            </a:r>
          </a:p>
          <a:p>
            <a:pPr lvl="2"/>
            <a:r>
              <a:rPr lang="en-US" dirty="0"/>
              <a:t>The average number of principal diagnoses per encounter is above threshold (2.0)</a:t>
            </a:r>
          </a:p>
          <a:p>
            <a:pPr lvl="1"/>
            <a:endParaRPr lang="en-US" dirty="0"/>
          </a:p>
        </p:txBody>
      </p:sp>
    </p:spTree>
    <p:extLst>
      <p:ext uri="{BB962C8B-B14F-4D97-AF65-F5344CB8AC3E}">
        <p14:creationId xmlns:p14="http://schemas.microsoft.com/office/powerpoint/2010/main" val="3013611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flipV="1">
            <a:off x="0" y="-1"/>
            <a:ext cx="12192000" cy="132346"/>
          </a:xfrm>
          <a:prstGeom prst="rect">
            <a:avLst/>
          </a:prstGeom>
          <a:solidFill>
            <a:srgbClr val="48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Every quarter, sites must complete a data refresh and curation </a:t>
            </a:r>
          </a:p>
        </p:txBody>
      </p:sp>
      <p:sp>
        <p:nvSpPr>
          <p:cNvPr id="3" name="Content Placeholder 2"/>
          <p:cNvSpPr>
            <a:spLocks noGrp="1"/>
          </p:cNvSpPr>
          <p:nvPr>
            <p:ph idx="1"/>
          </p:nvPr>
        </p:nvSpPr>
        <p:spPr/>
        <p:txBody>
          <a:bodyPr/>
          <a:lstStyle/>
          <a:p>
            <a:r>
              <a:rPr lang="en-US" dirty="0"/>
              <a:t>In the </a:t>
            </a:r>
            <a:r>
              <a:rPr lang="en-US" i="1" dirty="0"/>
              <a:t>data refresh</a:t>
            </a:r>
            <a:r>
              <a:rPr lang="en-US" dirty="0"/>
              <a:t> step, we add in new data (new patients, new events) from the previous quarter.</a:t>
            </a:r>
          </a:p>
          <a:p>
            <a:r>
              <a:rPr lang="en-US" dirty="0"/>
              <a:t>In the </a:t>
            </a:r>
            <a:r>
              <a:rPr lang="en-US" i="1" dirty="0"/>
              <a:t>data curation</a:t>
            </a:r>
            <a:r>
              <a:rPr lang="en-US" dirty="0"/>
              <a:t> step, we run a program from PCORnet that explores quality and conformance of our data.</a:t>
            </a:r>
          </a:p>
          <a:p>
            <a:pPr lvl="1"/>
            <a:r>
              <a:rPr lang="en-US" dirty="0"/>
              <a:t>Each site must past several data checks</a:t>
            </a:r>
          </a:p>
          <a:p>
            <a:pPr lvl="1"/>
            <a:r>
              <a:rPr lang="en-US" dirty="0"/>
              <a:t>If a site does not pass a data check, they must fix the issue or provide an explanation.</a:t>
            </a:r>
          </a:p>
          <a:p>
            <a:pPr lvl="1"/>
            <a:r>
              <a:rPr lang="en-US" dirty="0"/>
              <a:t>Example data checks: </a:t>
            </a:r>
          </a:p>
          <a:p>
            <a:pPr lvl="2"/>
            <a:r>
              <a:rPr lang="en-US" dirty="0"/>
              <a:t>More than 5% of records have future dates </a:t>
            </a:r>
          </a:p>
          <a:p>
            <a:pPr lvl="2"/>
            <a:r>
              <a:rPr lang="en-US" dirty="0"/>
              <a:t>The average number of principal diagnoses per encounter is above threshold (2.0)</a:t>
            </a:r>
          </a:p>
          <a:p>
            <a:pPr lvl="1"/>
            <a:endParaRPr lang="en-US" dirty="0"/>
          </a:p>
        </p:txBody>
      </p:sp>
    </p:spTree>
    <p:extLst>
      <p:ext uri="{BB962C8B-B14F-4D97-AF65-F5344CB8AC3E}">
        <p14:creationId xmlns:p14="http://schemas.microsoft.com/office/powerpoint/2010/main" val="408850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Distributed Queries </a:t>
            </a:r>
          </a:p>
        </p:txBody>
      </p:sp>
      <p:sp>
        <p:nvSpPr>
          <p:cNvPr id="3" name="Content Placeholder 2"/>
          <p:cNvSpPr>
            <a:spLocks noGrp="1"/>
          </p:cNvSpPr>
          <p:nvPr>
            <p:ph idx="1"/>
          </p:nvPr>
        </p:nvSpPr>
        <p:spPr/>
        <p:txBody>
          <a:bodyPr>
            <a:normAutofit/>
          </a:bodyPr>
          <a:lstStyle/>
          <a:p>
            <a:r>
              <a:rPr lang="en-US" dirty="0"/>
              <a:t>One of the greatest benefits of the PCDM is the ability to support </a:t>
            </a:r>
            <a:r>
              <a:rPr lang="en-US" i="1" dirty="0"/>
              <a:t>distributed queries.</a:t>
            </a:r>
          </a:p>
          <a:p>
            <a:r>
              <a:rPr lang="en-US" i="1" dirty="0"/>
              <a:t>Distributed query</a:t>
            </a:r>
          </a:p>
          <a:p>
            <a:pPr lvl="1"/>
            <a:r>
              <a:rPr lang="en-US" dirty="0"/>
              <a:t>Written by one site and then sent to other sites</a:t>
            </a:r>
          </a:p>
          <a:p>
            <a:pPr lvl="1"/>
            <a:r>
              <a:rPr lang="en-US" dirty="0"/>
              <a:t>Other sites run the same query on their data, without modification</a:t>
            </a:r>
          </a:p>
          <a:p>
            <a:r>
              <a:rPr lang="en-US" dirty="0"/>
              <a:t>This is valuable for researchers:</a:t>
            </a:r>
          </a:p>
          <a:p>
            <a:pPr marL="731520" lvl="1" indent="-457200">
              <a:buFont typeface="+mj-lt"/>
              <a:buAutoNum type="arabicPeriod"/>
            </a:pPr>
            <a:r>
              <a:rPr lang="en-US" dirty="0"/>
              <a:t>Reduces costs</a:t>
            </a:r>
          </a:p>
          <a:p>
            <a:pPr marL="731520" lvl="1" indent="-457200">
              <a:buFont typeface="+mj-lt"/>
              <a:buAutoNum type="arabicPeriod"/>
            </a:pPr>
            <a:r>
              <a:rPr lang="en-US" dirty="0"/>
              <a:t>Data received are similarly formatted and structured </a:t>
            </a:r>
          </a:p>
        </p:txBody>
      </p:sp>
    </p:spTree>
    <p:extLst>
      <p:ext uri="{BB962C8B-B14F-4D97-AF65-F5344CB8AC3E}">
        <p14:creationId xmlns:p14="http://schemas.microsoft.com/office/powerpoint/2010/main" val="1501243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flipV="1">
            <a:off x="0" y="-1"/>
            <a:ext cx="12192000" cy="132346"/>
          </a:xfrm>
          <a:prstGeom prst="rect">
            <a:avLst/>
          </a:prstGeom>
          <a:solidFill>
            <a:srgbClr val="48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Distributed Queries  </a:t>
            </a:r>
          </a:p>
        </p:txBody>
      </p:sp>
      <p:sp>
        <p:nvSpPr>
          <p:cNvPr id="3" name="Content Placeholder 2"/>
          <p:cNvSpPr>
            <a:spLocks noGrp="1"/>
          </p:cNvSpPr>
          <p:nvPr>
            <p:ph idx="1"/>
          </p:nvPr>
        </p:nvSpPr>
        <p:spPr/>
        <p:txBody>
          <a:bodyPr>
            <a:normAutofit/>
          </a:bodyPr>
          <a:lstStyle/>
          <a:p>
            <a:r>
              <a:rPr lang="en-US" dirty="0"/>
              <a:t>One of the greatest benefits of the PCDM is the ability to support </a:t>
            </a:r>
            <a:r>
              <a:rPr lang="en-US" i="1" dirty="0"/>
              <a:t>distributed queries.</a:t>
            </a:r>
          </a:p>
          <a:p>
            <a:r>
              <a:rPr lang="en-US" dirty="0"/>
              <a:t>A </a:t>
            </a:r>
            <a:r>
              <a:rPr lang="en-US" i="1" dirty="0"/>
              <a:t>distributed query </a:t>
            </a:r>
            <a:r>
              <a:rPr lang="en-US" dirty="0"/>
              <a:t>is written by one site and then sent to other sites, who can run the same query on their data, without modification.</a:t>
            </a:r>
          </a:p>
          <a:p>
            <a:r>
              <a:rPr lang="en-US" dirty="0"/>
              <a:t>This is valuable for researchers:</a:t>
            </a:r>
          </a:p>
          <a:p>
            <a:pPr marL="731520" lvl="1" indent="-457200">
              <a:buFont typeface="+mj-lt"/>
              <a:buAutoNum type="arabicPeriod"/>
            </a:pPr>
            <a:r>
              <a:rPr lang="en-US" dirty="0"/>
              <a:t>It reduces the costs of running the query across sites. </a:t>
            </a:r>
          </a:p>
          <a:p>
            <a:pPr marL="731520" lvl="1" indent="-457200">
              <a:buFont typeface="+mj-lt"/>
              <a:buAutoNum type="arabicPeriod"/>
            </a:pPr>
            <a:r>
              <a:rPr lang="en-US" dirty="0"/>
              <a:t>Data received are formatted and structured in the same manner, making it easier to analyze data without extensive “data cleaning.”</a:t>
            </a:r>
          </a:p>
        </p:txBody>
      </p:sp>
    </p:spTree>
    <p:extLst>
      <p:ext uri="{BB962C8B-B14F-4D97-AF65-F5344CB8AC3E}">
        <p14:creationId xmlns:p14="http://schemas.microsoft.com/office/powerpoint/2010/main" val="1985464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When the PCORnet CDM is not so common…	</a:t>
            </a:r>
          </a:p>
        </p:txBody>
      </p:sp>
      <p:sp>
        <p:nvSpPr>
          <p:cNvPr id="3" name="Content Placeholder 2"/>
          <p:cNvSpPr>
            <a:spLocks noGrp="1"/>
          </p:cNvSpPr>
          <p:nvPr>
            <p:ph idx="1"/>
          </p:nvPr>
        </p:nvSpPr>
        <p:spPr/>
        <p:txBody>
          <a:bodyPr>
            <a:normAutofit/>
          </a:bodyPr>
          <a:lstStyle/>
          <a:p>
            <a:r>
              <a:rPr lang="en-US" dirty="0"/>
              <a:t>Sites need to balance the need for a common data structure with the realities of personnel capacity and limitations of their data.</a:t>
            </a:r>
            <a:endParaRPr lang="en-US" i="1" dirty="0"/>
          </a:p>
          <a:p>
            <a:r>
              <a:rPr lang="en-US" dirty="0"/>
              <a:t>Many STAR sites are not able to support every variable in the CDM.</a:t>
            </a:r>
          </a:p>
          <a:p>
            <a:pPr lvl="1"/>
            <a:r>
              <a:rPr lang="en-US" dirty="0"/>
              <a:t>Example: UNC does not support “days supply” in prescribing </a:t>
            </a:r>
          </a:p>
          <a:p>
            <a:r>
              <a:rPr lang="en-US" dirty="0"/>
              <a:t>It is important for us to discuss data needs with researchers to ensure we have the data they need.   </a:t>
            </a:r>
          </a:p>
          <a:p>
            <a:pPr lvl="1"/>
            <a:endParaRPr lang="en-US" dirty="0"/>
          </a:p>
        </p:txBody>
      </p:sp>
    </p:spTree>
    <p:extLst>
      <p:ext uri="{BB962C8B-B14F-4D97-AF65-F5344CB8AC3E}">
        <p14:creationId xmlns:p14="http://schemas.microsoft.com/office/powerpoint/2010/main" val="775424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a:xfrm flipV="1">
            <a:off x="0" y="-1"/>
            <a:ext cx="12192000" cy="132346"/>
          </a:xfrm>
          <a:prstGeom prst="rect">
            <a:avLst/>
          </a:prstGeom>
          <a:solidFill>
            <a:srgbClr val="48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When the PCORnet CDM is not so common…	 </a:t>
            </a:r>
          </a:p>
        </p:txBody>
      </p:sp>
      <p:sp>
        <p:nvSpPr>
          <p:cNvPr id="3" name="Content Placeholder 2"/>
          <p:cNvSpPr>
            <a:spLocks noGrp="1"/>
          </p:cNvSpPr>
          <p:nvPr>
            <p:ph idx="1"/>
          </p:nvPr>
        </p:nvSpPr>
        <p:spPr/>
        <p:txBody>
          <a:bodyPr>
            <a:normAutofit/>
          </a:bodyPr>
          <a:lstStyle/>
          <a:p>
            <a:r>
              <a:rPr lang="en-US" dirty="0"/>
              <a:t>When sites implement the PCDM, they need to balance the need for a common data structure with the realities of personnel capacity and limitations of their data.</a:t>
            </a:r>
            <a:endParaRPr lang="en-US" i="1" dirty="0"/>
          </a:p>
          <a:p>
            <a:r>
              <a:rPr lang="en-US" dirty="0"/>
              <a:t>Many STAR sites are not able to support every variable in the CDM. UNC, for example, does not currently have data available in the “days supply” field in prescribing. </a:t>
            </a:r>
          </a:p>
          <a:p>
            <a:r>
              <a:rPr lang="en-US" dirty="0"/>
              <a:t>This means that it is important for our researchers to have a conversation with us about their data needs so we can be sure we have the data required for their project. </a:t>
            </a:r>
          </a:p>
          <a:p>
            <a:pPr lvl="1"/>
            <a:endParaRPr lang="en-US" dirty="0"/>
          </a:p>
        </p:txBody>
      </p:sp>
    </p:spTree>
    <p:extLst>
      <p:ext uri="{BB962C8B-B14F-4D97-AF65-F5344CB8AC3E}">
        <p14:creationId xmlns:p14="http://schemas.microsoft.com/office/powerpoint/2010/main" val="180104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 sidecar?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514900" y="322839"/>
            <a:ext cx="1771137" cy="1771137"/>
          </a:xfrm>
          <a:prstGeom prst="rect">
            <a:avLst/>
          </a:prstGeom>
        </p:spPr>
      </p:pic>
      <p:sp>
        <p:nvSpPr>
          <p:cNvPr id="3" name="Content Placeholder 2"/>
          <p:cNvSpPr>
            <a:spLocks noGrp="1"/>
          </p:cNvSpPr>
          <p:nvPr>
            <p:ph idx="1"/>
          </p:nvPr>
        </p:nvSpPr>
        <p:spPr/>
        <p:txBody>
          <a:bodyPr>
            <a:normAutofit/>
          </a:bodyPr>
          <a:lstStyle/>
          <a:p>
            <a:r>
              <a:rPr lang="en-US" i="1" dirty="0"/>
              <a:t>Sidecar</a:t>
            </a:r>
            <a:r>
              <a:rPr lang="en-US" dirty="0"/>
              <a:t> – data needed for a project that is not available in the PCDM </a:t>
            </a:r>
          </a:p>
          <a:p>
            <a:pPr lvl="1"/>
            <a:r>
              <a:rPr lang="en-US" dirty="0"/>
              <a:t>A distributed query cannot be written for a sidecar.</a:t>
            </a:r>
          </a:p>
          <a:p>
            <a:r>
              <a:rPr lang="en-US" dirty="0"/>
              <a:t>PCDM only covers a portion of the data from the medical record; researchers may need additional data </a:t>
            </a:r>
          </a:p>
          <a:p>
            <a:pPr lvl="1"/>
            <a:r>
              <a:rPr lang="en-US" dirty="0"/>
              <a:t>For example: maternity data, notes, identifiers </a:t>
            </a:r>
          </a:p>
          <a:p>
            <a:r>
              <a:rPr lang="en-US" dirty="0"/>
              <a:t>Use of side cars should be limited and the costs/benefits should be carefully weighed.</a:t>
            </a:r>
          </a:p>
          <a:p>
            <a:endParaRPr lang="en-US" dirty="0"/>
          </a:p>
        </p:txBody>
      </p:sp>
    </p:spTree>
    <p:extLst>
      <p:ext uri="{BB962C8B-B14F-4D97-AF65-F5344CB8AC3E}">
        <p14:creationId xmlns:p14="http://schemas.microsoft.com/office/powerpoint/2010/main" val="24610213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C183D7F6-B498-43B3-948B-1728B52AA6E4}">
                <adec:decorative xmlns:adec="http://schemas.microsoft.com/office/drawing/2017/decorative" val="1"/>
              </a:ext>
            </a:extLst>
          </p:cNvPr>
          <p:cNvSpPr/>
          <p:nvPr/>
        </p:nvSpPr>
        <p:spPr>
          <a:xfrm flipV="1">
            <a:off x="0" y="-1"/>
            <a:ext cx="12192000" cy="132346"/>
          </a:xfrm>
          <a:prstGeom prst="rect">
            <a:avLst/>
          </a:prstGeom>
          <a:solidFill>
            <a:srgbClr val="48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What’s a sidecar?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357111" y="350271"/>
            <a:ext cx="1771137" cy="1771137"/>
          </a:xfrm>
          <a:prstGeom prst="rect">
            <a:avLst/>
          </a:prstGeom>
        </p:spPr>
      </p:pic>
      <p:sp>
        <p:nvSpPr>
          <p:cNvPr id="3" name="Content Placeholder 2"/>
          <p:cNvSpPr>
            <a:spLocks noGrp="1"/>
          </p:cNvSpPr>
          <p:nvPr>
            <p:ph idx="1"/>
          </p:nvPr>
        </p:nvSpPr>
        <p:spPr/>
        <p:txBody>
          <a:bodyPr>
            <a:normAutofit/>
          </a:bodyPr>
          <a:lstStyle/>
          <a:p>
            <a:r>
              <a:rPr lang="en-US" dirty="0"/>
              <a:t>A </a:t>
            </a:r>
            <a:r>
              <a:rPr lang="en-US" i="1" dirty="0"/>
              <a:t>sidecar</a:t>
            </a:r>
            <a:r>
              <a:rPr lang="en-US" dirty="0"/>
              <a:t> is what we call data needed for a project that is not available in the PCORnet CDM. </a:t>
            </a:r>
          </a:p>
          <a:p>
            <a:pPr lvl="1"/>
            <a:r>
              <a:rPr lang="en-US" dirty="0"/>
              <a:t>A side car necessitates that each site write a query to pull the data at their site. A distributed query cannot be written for a sidecar.</a:t>
            </a:r>
          </a:p>
          <a:p>
            <a:r>
              <a:rPr lang="en-US" dirty="0"/>
              <a:t>The PCORnet CDM only covers a portion of the data represented in a patient’s medical record and there are times when researchers need additional data.</a:t>
            </a:r>
          </a:p>
          <a:p>
            <a:pPr lvl="1"/>
            <a:r>
              <a:rPr lang="en-US" dirty="0"/>
              <a:t>For example: maternity data, notes, identifiers </a:t>
            </a:r>
          </a:p>
          <a:p>
            <a:r>
              <a:rPr lang="en-US" dirty="0"/>
              <a:t>Use of side cars should be limited and the costs/benefits should be carefully weighed.</a:t>
            </a:r>
          </a:p>
          <a:p>
            <a:endParaRPr lang="en-US" dirty="0"/>
          </a:p>
        </p:txBody>
      </p:sp>
    </p:spTree>
    <p:extLst>
      <p:ext uri="{BB962C8B-B14F-4D97-AF65-F5344CB8AC3E}">
        <p14:creationId xmlns:p14="http://schemas.microsoft.com/office/powerpoint/2010/main" val="2932680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Image result for tulane logo"/>
          <p:cNvPicPr>
            <a:picLocks noChangeAspect="1" noChangeArrowheads="1"/>
          </p:cNvPicPr>
          <p:nvPr/>
        </p:nvPicPr>
        <p:blipFill rotWithShape="1">
          <a:blip r:embed="rId3">
            <a:extLst>
              <a:ext uri="{28A0092B-C50C-407E-A947-70E740481C1C}">
                <a14:useLocalDpi xmlns:a14="http://schemas.microsoft.com/office/drawing/2010/main" val="0"/>
              </a:ext>
            </a:extLst>
          </a:blip>
          <a:srcRect b="15896"/>
          <a:stretch/>
        </p:blipFill>
        <p:spPr bwMode="auto">
          <a:xfrm>
            <a:off x="4734515" y="383691"/>
            <a:ext cx="2729062" cy="9836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The University of North Carolin at Chapel Hill"/>
          <p:cNvPicPr>
            <a:picLocks noChangeAspect="1"/>
          </p:cNvPicPr>
          <p:nvPr/>
        </p:nvPicPr>
        <p:blipFill rotWithShape="1">
          <a:blip r:embed="rId4">
            <a:extLst>
              <a:ext uri="{28A0092B-C50C-407E-A947-70E740481C1C}">
                <a14:useLocalDpi xmlns:a14="http://schemas.microsoft.com/office/drawing/2010/main" val="0"/>
              </a:ext>
            </a:extLst>
          </a:blip>
          <a:srcRect l="3773" r="7089"/>
          <a:stretch/>
        </p:blipFill>
        <p:spPr>
          <a:xfrm>
            <a:off x="239888" y="1928987"/>
            <a:ext cx="3022601" cy="972168"/>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51320"/>
          <a:stretch/>
        </p:blipFill>
        <p:spPr>
          <a:xfrm>
            <a:off x="3034266" y="1515562"/>
            <a:ext cx="6151413" cy="1684420"/>
          </a:xfrm>
          <a:prstGeom prst="rect">
            <a:avLst/>
          </a:prstGeom>
        </p:spPr>
      </p:pic>
      <p:pic>
        <p:nvPicPr>
          <p:cNvPr id="1038" name="Picture 14" descr="Image result for u pitt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7600" y="2029999"/>
            <a:ext cx="3000933" cy="97530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type="title" idx="4294967295"/>
          </p:nvPr>
        </p:nvSpPr>
        <p:spPr>
          <a:xfrm>
            <a:off x="1069975" y="3786188"/>
            <a:ext cx="10058400" cy="709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0"/>
              </a:spcAft>
              <a:buClr>
                <a:schemeClr val="accent1">
                  <a:lumMod val="75000"/>
                </a:schemeClr>
              </a:buClr>
              <a:buSzPct val="85000"/>
              <a:buFont typeface="Wingdings" pitchFamily="2" charset="2"/>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Here we have a diabetes research team who wants work on a project together. Their project requires analyzing data from electronic health records.</a:t>
            </a:r>
          </a:p>
        </p:txBody>
      </p:sp>
    </p:spTree>
    <p:extLst>
      <p:ext uri="{BB962C8B-B14F-4D97-AF65-F5344CB8AC3E}">
        <p14:creationId xmlns:p14="http://schemas.microsoft.com/office/powerpoint/2010/main" val="54722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36"/>
                                        </p:tgtEl>
                                        <p:attrNameLst>
                                          <p:attrName>style.visibility</p:attrName>
                                        </p:attrNameLst>
                                      </p:cBhvr>
                                      <p:to>
                                        <p:strVal val="visible"/>
                                      </p:to>
                                    </p:set>
                                    <p:animEffect transition="in" filter="fade">
                                      <p:cBhvr>
                                        <p:cTn id="10" dur="500"/>
                                        <p:tgtEl>
                                          <p:spTgt spid="1036"/>
                                        </p:tgtEl>
                                      </p:cBhvr>
                                    </p:animEffect>
                                  </p:childTnLst>
                                </p:cTn>
                              </p:par>
                              <p:par>
                                <p:cTn id="11" presetID="10" presetClass="entr" presetSubtype="0" fill="hold" nodeType="withEffect">
                                  <p:stCondLst>
                                    <p:cond delay="0"/>
                                  </p:stCondLst>
                                  <p:childTnLst>
                                    <p:set>
                                      <p:cBhvr>
                                        <p:cTn id="12" dur="1" fill="hold">
                                          <p:stCondLst>
                                            <p:cond delay="0"/>
                                          </p:stCondLst>
                                        </p:cTn>
                                        <p:tgtEl>
                                          <p:spTgt spid="1038"/>
                                        </p:tgtEl>
                                        <p:attrNameLst>
                                          <p:attrName>style.visibility</p:attrName>
                                        </p:attrNameLst>
                                      </p:cBhvr>
                                      <p:to>
                                        <p:strVal val="visible"/>
                                      </p:to>
                                    </p:set>
                                    <p:animEffect transition="in" filter="fade">
                                      <p:cBhvr>
                                        <p:cTn id="13"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PCORnet CDM</a:t>
            </a:r>
          </a:p>
        </p:txBody>
      </p:sp>
      <p:sp>
        <p:nvSpPr>
          <p:cNvPr id="4" name="Text Placeholder 3"/>
          <p:cNvSpPr>
            <a:spLocks noGrp="1"/>
          </p:cNvSpPr>
          <p:nvPr>
            <p:ph type="body" idx="1"/>
          </p:nvPr>
        </p:nvSpPr>
        <p:spPr/>
        <p:txBody>
          <a:bodyPr/>
          <a:lstStyle/>
          <a:p>
            <a:r>
              <a:rPr lang="en-US" dirty="0"/>
              <a:t>Benefits	</a:t>
            </a:r>
          </a:p>
        </p:txBody>
      </p:sp>
      <p:sp>
        <p:nvSpPr>
          <p:cNvPr id="5" name="Content Placeholder 4"/>
          <p:cNvSpPr>
            <a:spLocks noGrp="1"/>
          </p:cNvSpPr>
          <p:nvPr>
            <p:ph sz="half" idx="2"/>
          </p:nvPr>
        </p:nvSpPr>
        <p:spPr/>
        <p:txBody>
          <a:bodyPr/>
          <a:lstStyle/>
          <a:p>
            <a:r>
              <a:rPr lang="en-US" dirty="0"/>
              <a:t>Allows for distributed queries, reducing costs</a:t>
            </a:r>
          </a:p>
          <a:p>
            <a:r>
              <a:rPr lang="en-US" dirty="0"/>
              <a:t>Allows for analysis of relatively consistent datasets across sites</a:t>
            </a:r>
          </a:p>
          <a:p>
            <a:r>
              <a:rPr lang="en-US" dirty="0"/>
              <a:t>Covers a broad range of commonly used data categories</a:t>
            </a:r>
          </a:p>
          <a:p>
            <a:r>
              <a:rPr lang="en-US" dirty="0"/>
              <a:t>Well documented</a:t>
            </a:r>
          </a:p>
        </p:txBody>
      </p:sp>
      <p:sp>
        <p:nvSpPr>
          <p:cNvPr id="6" name="Text Placeholder 5"/>
          <p:cNvSpPr>
            <a:spLocks noGrp="1"/>
          </p:cNvSpPr>
          <p:nvPr>
            <p:ph type="body" sz="quarter" idx="3"/>
          </p:nvPr>
        </p:nvSpPr>
        <p:spPr/>
        <p:txBody>
          <a:bodyPr/>
          <a:lstStyle/>
          <a:p>
            <a:r>
              <a:rPr lang="en-US" dirty="0"/>
              <a:t>Limitations</a:t>
            </a:r>
          </a:p>
        </p:txBody>
      </p:sp>
      <p:sp>
        <p:nvSpPr>
          <p:cNvPr id="7" name="Content Placeholder 6"/>
          <p:cNvSpPr>
            <a:spLocks noGrp="1"/>
          </p:cNvSpPr>
          <p:nvPr>
            <p:ph sz="quarter" idx="4"/>
          </p:nvPr>
        </p:nvSpPr>
        <p:spPr/>
        <p:txBody>
          <a:bodyPr/>
          <a:lstStyle/>
          <a:p>
            <a:r>
              <a:rPr lang="en-US" dirty="0"/>
              <a:t>Requires substantial staff time to maintain high quality and current data </a:t>
            </a:r>
          </a:p>
          <a:p>
            <a:r>
              <a:rPr lang="en-US" dirty="0"/>
              <a:t>Does not contain all data elements a researcher may need</a:t>
            </a:r>
          </a:p>
          <a:p>
            <a:r>
              <a:rPr lang="en-US" dirty="0"/>
              <a:t>Some variability across sites remains</a:t>
            </a:r>
          </a:p>
        </p:txBody>
      </p:sp>
    </p:spTree>
    <p:extLst>
      <p:ext uri="{BB962C8B-B14F-4D97-AF65-F5344CB8AC3E}">
        <p14:creationId xmlns:p14="http://schemas.microsoft.com/office/powerpoint/2010/main" val="4109545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1320"/>
          <a:stretch/>
        </p:blipFill>
        <p:spPr>
          <a:xfrm>
            <a:off x="3083973" y="3096858"/>
            <a:ext cx="6151413" cy="168442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985328" y="1253958"/>
            <a:ext cx="3141335" cy="2030182"/>
          </a:xfrm>
          <a:prstGeom prst="rect">
            <a:avLst/>
          </a:prstGeom>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485" y="1599720"/>
            <a:ext cx="891822" cy="891822"/>
          </a:xfrm>
          <a:prstGeom prst="rect">
            <a:avLst/>
          </a:prstGeom>
        </p:spPr>
      </p:pic>
      <p:sp>
        <p:nvSpPr>
          <p:cNvPr id="4" name="Title 3">
            <a:extLst>
              <a:ext uri="{FF2B5EF4-FFF2-40B4-BE49-F238E27FC236}">
                <a16:creationId xmlns:a16="http://schemas.microsoft.com/office/drawing/2014/main" id="{1361F087-7BCC-49B8-9C77-8A50101C5EBA}"/>
              </a:ext>
            </a:extLst>
          </p:cNvPr>
          <p:cNvSpPr>
            <a:spLocks noGrp="1"/>
          </p:cNvSpPr>
          <p:nvPr>
            <p:ph type="title"/>
          </p:nvPr>
        </p:nvSpPr>
        <p:spPr>
          <a:xfrm>
            <a:off x="1069848" y="-1609344"/>
            <a:ext cx="10058400" cy="1609344"/>
          </a:xfrm>
        </p:spPr>
        <p:txBody>
          <a:bodyPr vert="horz" lIns="91440" tIns="45720" rIns="91440" bIns="45720" rtlCol="0" anchor="b">
            <a:normAutofit/>
          </a:bodyPr>
          <a:lstStyle/>
          <a:p>
            <a:r>
              <a:rPr lang="en-CA" dirty="0">
                <a:sym typeface="Wingdings" panose="05000000000000000000" pitchFamily="2" charset="2"/>
              </a:rPr>
              <a:t></a:t>
            </a:r>
            <a:endParaRPr lang="en-CA" dirty="0"/>
          </a:p>
        </p:txBody>
      </p:sp>
    </p:spTree>
    <p:extLst>
      <p:ext uri="{BB962C8B-B14F-4D97-AF65-F5344CB8AC3E}">
        <p14:creationId xmlns:p14="http://schemas.microsoft.com/office/powerpoint/2010/main" val="1079802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flipV="1">
            <a:off x="0" y="-1"/>
            <a:ext cx="12192000" cy="132346"/>
          </a:xfrm>
          <a:prstGeom prst="rect">
            <a:avLst/>
          </a:prstGeom>
          <a:solidFill>
            <a:srgbClr val="48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1320"/>
          <a:stretch/>
        </p:blipFill>
        <p:spPr>
          <a:xfrm>
            <a:off x="3059910" y="2122300"/>
            <a:ext cx="6151413" cy="168442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961265" y="279400"/>
            <a:ext cx="3141335" cy="2030182"/>
          </a:xfrm>
          <a:prstGeom prst="rect">
            <a:avLst/>
          </a:prstGeom>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6422" y="625162"/>
            <a:ext cx="891822" cy="891822"/>
          </a:xfrm>
          <a:prstGeom prst="rect">
            <a:avLst/>
          </a:prstGeom>
        </p:spPr>
      </p:pic>
      <p:sp>
        <p:nvSpPr>
          <p:cNvPr id="17" name="Content Placeholder 2"/>
          <p:cNvSpPr txBox="1">
            <a:spLocks noGrp="1"/>
          </p:cNvSpPr>
          <p:nvPr>
            <p:ph type="title" idx="4294967295"/>
          </p:nvPr>
        </p:nvSpPr>
        <p:spPr>
          <a:xfrm>
            <a:off x="649223" y="4559300"/>
            <a:ext cx="10969753" cy="63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Constantia" panose="02030602050306030303" pitchFamily="18" charset="0"/>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chemeClr val="accent1">
                  <a:lumMod val="75000"/>
                </a:schemeClr>
              </a:buClr>
              <a:buSzPct val="85000"/>
              <a:buFont typeface="Wingdings" pitchFamily="2" charset="2"/>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After learning about what the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PCORnet</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CDM can offer them, this multi-site study team decides they can obtain all the data the need from the CDM for their analysis. Next, they’ll meet with an analyst at their lead site to discuss next steps for developing a distributed query. </a:t>
            </a:r>
          </a:p>
        </p:txBody>
      </p:sp>
    </p:spTree>
    <p:extLst>
      <p:ext uri="{BB962C8B-B14F-4D97-AF65-F5344CB8AC3E}">
        <p14:creationId xmlns:p14="http://schemas.microsoft.com/office/powerpoint/2010/main" val="2690044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Questions?</a:t>
            </a:r>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2994917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flipV="1">
            <a:off x="0" y="-1"/>
            <a:ext cx="12192000" cy="132346"/>
          </a:xfrm>
          <a:prstGeom prst="rect">
            <a:avLst/>
          </a:prstGeom>
          <a:solidFill>
            <a:srgbClr val="48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descr="Image result for tulane logo"/>
          <p:cNvPicPr>
            <a:picLocks noChangeAspect="1" noChangeArrowheads="1"/>
          </p:cNvPicPr>
          <p:nvPr/>
        </p:nvPicPr>
        <p:blipFill rotWithShape="1">
          <a:blip r:embed="rId3">
            <a:extLst>
              <a:ext uri="{28A0092B-C50C-407E-A947-70E740481C1C}">
                <a14:useLocalDpi xmlns:a14="http://schemas.microsoft.com/office/drawing/2010/main" val="0"/>
              </a:ext>
            </a:extLst>
          </a:blip>
          <a:srcRect b="15896"/>
          <a:stretch/>
        </p:blipFill>
        <p:spPr bwMode="auto">
          <a:xfrm>
            <a:off x="4734515" y="383691"/>
            <a:ext cx="2729062" cy="9836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773" r="7089"/>
          <a:stretch/>
        </p:blipFill>
        <p:spPr>
          <a:xfrm>
            <a:off x="239888" y="1928987"/>
            <a:ext cx="3022601" cy="972168"/>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t="51320"/>
          <a:stretch/>
        </p:blipFill>
        <p:spPr>
          <a:xfrm>
            <a:off x="3034266" y="1515562"/>
            <a:ext cx="6151413" cy="1684420"/>
          </a:xfrm>
          <a:prstGeom prst="rect">
            <a:avLst/>
          </a:prstGeom>
        </p:spPr>
      </p:pic>
      <p:pic>
        <p:nvPicPr>
          <p:cNvPr id="1038" name="Picture 14" descr="Image result for u pitt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7600" y="2029999"/>
            <a:ext cx="3000933" cy="97530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type="title" idx="4294967295"/>
          </p:nvPr>
        </p:nvSpPr>
        <p:spPr>
          <a:xfrm>
            <a:off x="1069975" y="3786188"/>
            <a:ext cx="10058400" cy="709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0"/>
              </a:spcAft>
              <a:buClr>
                <a:schemeClr val="accent1">
                  <a:lumMod val="75000"/>
                </a:schemeClr>
              </a:buClr>
              <a:buSzPct val="85000"/>
              <a:buFont typeface="Wingdings" pitchFamily="2" charset="2"/>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Here we have a research team who wants work on a project together. Their project requires analyzing data from electronic health records.</a:t>
            </a:r>
          </a:p>
        </p:txBody>
      </p:sp>
      <p:sp>
        <p:nvSpPr>
          <p:cNvPr id="8" name="Content Placeholder 2"/>
          <p:cNvSpPr txBox="1">
            <a:spLocks/>
          </p:cNvSpPr>
          <p:nvPr/>
        </p:nvSpPr>
        <p:spPr>
          <a:xfrm>
            <a:off x="1069846" y="4791690"/>
            <a:ext cx="10058400" cy="1054102"/>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Constantia" panose="02030602050306030303" pitchFamily="18" charset="0"/>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a:t>They all are diabetes researchers and have a good working relationship, there’s just one problem: they work for different universities throughout the country.</a:t>
            </a:r>
          </a:p>
        </p:txBody>
      </p:sp>
    </p:spTree>
    <p:extLst>
      <p:ext uri="{BB962C8B-B14F-4D97-AF65-F5344CB8AC3E}">
        <p14:creationId xmlns:p14="http://schemas.microsoft.com/office/powerpoint/2010/main" val="169289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036"/>
                                        </p:tgtEl>
                                        <p:attrNameLst>
                                          <p:attrName>style.visibility</p:attrName>
                                        </p:attrNameLst>
                                      </p:cBhvr>
                                      <p:to>
                                        <p:strVal val="visible"/>
                                      </p:to>
                                    </p:set>
                                    <p:animEffect transition="in" filter="fade">
                                      <p:cBhvr>
                                        <p:cTn id="14" dur="500"/>
                                        <p:tgtEl>
                                          <p:spTgt spid="1036"/>
                                        </p:tgtEl>
                                      </p:cBhvr>
                                    </p:animEffect>
                                  </p:childTnLst>
                                </p:cTn>
                              </p:par>
                              <p:par>
                                <p:cTn id="15" presetID="10" presetClass="entr" presetSubtype="0" fill="hold" nodeType="withEffect">
                                  <p:stCondLst>
                                    <p:cond delay="0"/>
                                  </p:stCondLst>
                                  <p:childTnLst>
                                    <p:set>
                                      <p:cBhvr>
                                        <p:cTn id="16" dur="1" fill="hold">
                                          <p:stCondLst>
                                            <p:cond delay="0"/>
                                          </p:stCondLst>
                                        </p:cTn>
                                        <p:tgtEl>
                                          <p:spTgt spid="1038"/>
                                        </p:tgtEl>
                                        <p:attrNameLst>
                                          <p:attrName>style.visibility</p:attrName>
                                        </p:attrNameLst>
                                      </p:cBhvr>
                                      <p:to>
                                        <p:strVal val="visible"/>
                                      </p:to>
                                    </p:set>
                                    <p:animEffect transition="in" filter="fade">
                                      <p:cBhvr>
                                        <p:cTn id="17" dur="500"/>
                                        <p:tgtEl>
                                          <p:spTgt spid="1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1320" r="65121"/>
          <a:stretch/>
        </p:blipFill>
        <p:spPr>
          <a:xfrm>
            <a:off x="362336" y="873969"/>
            <a:ext cx="2145560" cy="1684420"/>
          </a:xfrm>
          <a:prstGeom prst="rect">
            <a:avLst/>
          </a:prstGeom>
        </p:spPr>
      </p:pic>
      <p:grpSp>
        <p:nvGrpSpPr>
          <p:cNvPr id="17" name="Group 16" descr="Date: 8/16/2018&#10;MRN: 555777111&#10;&#10;Diagnosis: E10.2&#10;A1C: 8.5%&#10;Medications: Metformin"/>
          <p:cNvGrpSpPr/>
          <p:nvPr/>
        </p:nvGrpSpPr>
        <p:grpSpPr>
          <a:xfrm>
            <a:off x="102341" y="2730435"/>
            <a:ext cx="3232078" cy="2936438"/>
            <a:chOff x="6129636" y="1996509"/>
            <a:chExt cx="5259853" cy="4357992"/>
          </a:xfrm>
        </p:grpSpPr>
        <p:pic>
          <p:nvPicPr>
            <p:cNvPr id="18" name="Picture 2" descr="https://media.gcflearnfree.org/content/55e0730c7dd48174331f5164_01_17_2014/desktop_mac_full_view_alt.jpg"/>
            <p:cNvPicPr>
              <a:picLocks noChangeAspect="1" noChangeArrowheads="1"/>
            </p:cNvPicPr>
            <p:nvPr/>
          </p:nvPicPr>
          <p:blipFill rotWithShape="1">
            <a:blip r:embed="rId4">
              <a:extLst>
                <a:ext uri="{28A0092B-C50C-407E-A947-70E740481C1C}">
                  <a14:useLocalDpi xmlns:a14="http://schemas.microsoft.com/office/drawing/2010/main" val="0"/>
                </a:ext>
              </a:extLst>
            </a:blip>
            <a:srcRect r="3774" b="3296"/>
            <a:stretch/>
          </p:blipFill>
          <p:spPr bwMode="auto">
            <a:xfrm>
              <a:off x="6129636" y="1996509"/>
              <a:ext cx="5259853" cy="435799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058144" y="2507180"/>
              <a:ext cx="3431358" cy="2055483"/>
            </a:xfrm>
            <a:prstGeom prst="rect">
              <a:avLst/>
            </a:prstGeom>
            <a:noFill/>
          </p:spPr>
          <p:txBody>
            <a:bodyPr wrap="square" rtlCol="0">
              <a:spAutoFit/>
            </a:bodyPr>
            <a:lstStyle/>
            <a:p>
              <a:r>
                <a:rPr lang="en-US" sz="1200" dirty="0">
                  <a:solidFill>
                    <a:schemeClr val="bg1"/>
                  </a:solidFill>
                  <a:latin typeface="Courier New" panose="02070309020205020404" pitchFamily="49" charset="0"/>
                  <a:cs typeface="Courier New" panose="02070309020205020404" pitchFamily="49" charset="0"/>
                </a:rPr>
                <a:t>Date: 8/16/2018</a:t>
              </a:r>
            </a:p>
            <a:p>
              <a:r>
                <a:rPr lang="en-US" sz="1200" dirty="0">
                  <a:solidFill>
                    <a:schemeClr val="bg1"/>
                  </a:solidFill>
                  <a:latin typeface="Courier New" panose="02070309020205020404" pitchFamily="49" charset="0"/>
                  <a:cs typeface="Courier New" panose="02070309020205020404" pitchFamily="49" charset="0"/>
                </a:rPr>
                <a:t>MRN: 555777111</a:t>
              </a:r>
            </a:p>
            <a:p>
              <a:endParaRPr lang="en-US" sz="1200" dirty="0">
                <a:solidFill>
                  <a:schemeClr val="bg1"/>
                </a:solidFill>
                <a:latin typeface="Courier New" panose="02070309020205020404" pitchFamily="49" charset="0"/>
                <a:cs typeface="Courier New" panose="02070309020205020404" pitchFamily="49" charset="0"/>
              </a:endParaRPr>
            </a:p>
            <a:p>
              <a:r>
                <a:rPr lang="en-US" sz="1200" dirty="0">
                  <a:solidFill>
                    <a:schemeClr val="bg1"/>
                  </a:solidFill>
                  <a:latin typeface="Courier New" panose="02070309020205020404" pitchFamily="49" charset="0"/>
                  <a:cs typeface="Courier New" panose="02070309020205020404" pitchFamily="49" charset="0"/>
                </a:rPr>
                <a:t>Diagnosis: E10.2</a:t>
              </a:r>
            </a:p>
            <a:p>
              <a:r>
                <a:rPr lang="en-US" sz="1200" dirty="0">
                  <a:solidFill>
                    <a:schemeClr val="bg1"/>
                  </a:solidFill>
                  <a:latin typeface="Courier New" panose="02070309020205020404" pitchFamily="49" charset="0"/>
                  <a:cs typeface="Courier New" panose="02070309020205020404" pitchFamily="49" charset="0"/>
                </a:rPr>
                <a:t>A1C: 8.5%</a:t>
              </a:r>
            </a:p>
            <a:p>
              <a:r>
                <a:rPr lang="en-US" sz="1200" dirty="0">
                  <a:solidFill>
                    <a:schemeClr val="bg1"/>
                  </a:solidFill>
                  <a:latin typeface="Courier New" panose="02070309020205020404" pitchFamily="49" charset="0"/>
                  <a:cs typeface="Courier New" panose="02070309020205020404" pitchFamily="49" charset="0"/>
                </a:rPr>
                <a:t>Medications: Metformin</a:t>
              </a:r>
            </a:p>
          </p:txBody>
        </p:sp>
      </p:grpSp>
      <p:sp>
        <p:nvSpPr>
          <p:cNvPr id="5" name="Title 4"/>
          <p:cNvSpPr txBox="1">
            <a:spLocks noGrp="1"/>
          </p:cNvSpPr>
          <p:nvPr>
            <p:ph type="title" idx="4294967295"/>
          </p:nvPr>
        </p:nvSpPr>
        <p:spPr>
          <a:xfrm>
            <a:off x="3387683" y="2905251"/>
            <a:ext cx="690202"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t>
            </a:r>
          </a:p>
        </p:txBody>
      </p:sp>
      <p:sp>
        <p:nvSpPr>
          <p:cNvPr id="4" name="Equal 3" descr="="/>
          <p:cNvSpPr/>
          <p:nvPr/>
        </p:nvSpPr>
        <p:spPr>
          <a:xfrm>
            <a:off x="3304282" y="3621505"/>
            <a:ext cx="827208" cy="577149"/>
          </a:xfrm>
          <a:prstGeom prst="mathEqual">
            <a:avLst/>
          </a:prstGeom>
          <a:solidFill>
            <a:srgbClr val="497B9F"/>
          </a:solidFill>
          <a:ln w="285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15" name="Picture 14">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1794" t="50953" r="33327" b="367"/>
          <a:stretch/>
        </p:blipFill>
        <p:spPr>
          <a:xfrm>
            <a:off x="4725141" y="886390"/>
            <a:ext cx="2145560" cy="1684420"/>
          </a:xfrm>
          <a:prstGeom prst="rect">
            <a:avLst/>
          </a:prstGeom>
        </p:spPr>
      </p:pic>
      <p:grpSp>
        <p:nvGrpSpPr>
          <p:cNvPr id="10" name="Group 9" descr="Date: 9/26/2016&#10;MRN: 888999222&#10;&#10;Diagnosis: E10&#10;A1C: 10.5%&#10;Medications: Metformin &#10;"/>
          <p:cNvGrpSpPr/>
          <p:nvPr/>
        </p:nvGrpSpPr>
        <p:grpSpPr>
          <a:xfrm>
            <a:off x="4328397" y="2730435"/>
            <a:ext cx="3232078" cy="2936438"/>
            <a:chOff x="6129636" y="1996509"/>
            <a:chExt cx="5259853" cy="4357992"/>
          </a:xfrm>
        </p:grpSpPr>
        <p:pic>
          <p:nvPicPr>
            <p:cNvPr id="11" name="Picture 2" descr="https://media.gcflearnfree.org/content/55e0730c7dd48174331f5164_01_17_2014/desktop_mac_full_view_alt.jpg"/>
            <p:cNvPicPr>
              <a:picLocks noChangeAspect="1" noChangeArrowheads="1"/>
            </p:cNvPicPr>
            <p:nvPr/>
          </p:nvPicPr>
          <p:blipFill rotWithShape="1">
            <a:blip r:embed="rId4">
              <a:extLst>
                <a:ext uri="{28A0092B-C50C-407E-A947-70E740481C1C}">
                  <a14:useLocalDpi xmlns:a14="http://schemas.microsoft.com/office/drawing/2010/main" val="0"/>
                </a:ext>
              </a:extLst>
            </a:blip>
            <a:srcRect r="3774" b="3296"/>
            <a:stretch/>
          </p:blipFill>
          <p:spPr bwMode="auto">
            <a:xfrm>
              <a:off x="6129636" y="1996509"/>
              <a:ext cx="5259853" cy="43579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058144" y="2507180"/>
              <a:ext cx="3431358" cy="2329545"/>
            </a:xfrm>
            <a:prstGeom prst="rect">
              <a:avLst/>
            </a:prstGeom>
            <a:noFill/>
          </p:spPr>
          <p:txBody>
            <a:bodyPr wrap="square" rtlCol="0">
              <a:spAutoFit/>
            </a:bodyPr>
            <a:lstStyle/>
            <a:p>
              <a:r>
                <a:rPr lang="en-US" sz="1200" dirty="0">
                  <a:solidFill>
                    <a:schemeClr val="bg1"/>
                  </a:solidFill>
                  <a:latin typeface="Courier New" panose="02070309020205020404" pitchFamily="49" charset="0"/>
                  <a:cs typeface="Courier New" panose="02070309020205020404" pitchFamily="49" charset="0"/>
                </a:rPr>
                <a:t>Date: 9/26/2016</a:t>
              </a:r>
            </a:p>
            <a:p>
              <a:r>
                <a:rPr lang="en-US" sz="1200" dirty="0">
                  <a:solidFill>
                    <a:schemeClr val="bg1"/>
                  </a:solidFill>
                  <a:latin typeface="Courier New" panose="02070309020205020404" pitchFamily="49" charset="0"/>
                  <a:cs typeface="Courier New" panose="02070309020205020404" pitchFamily="49" charset="0"/>
                </a:rPr>
                <a:t>MRN: 888999222</a:t>
              </a:r>
            </a:p>
            <a:p>
              <a:endParaRPr lang="en-US" sz="1200" dirty="0">
                <a:solidFill>
                  <a:schemeClr val="bg1"/>
                </a:solidFill>
                <a:latin typeface="Courier New" panose="02070309020205020404" pitchFamily="49" charset="0"/>
                <a:cs typeface="Courier New" panose="02070309020205020404" pitchFamily="49" charset="0"/>
              </a:endParaRPr>
            </a:p>
            <a:p>
              <a:r>
                <a:rPr lang="en-US" sz="1200" dirty="0">
                  <a:solidFill>
                    <a:schemeClr val="bg1"/>
                  </a:solidFill>
                  <a:latin typeface="Courier New" panose="02070309020205020404" pitchFamily="49" charset="0"/>
                  <a:cs typeface="Courier New" panose="02070309020205020404" pitchFamily="49" charset="0"/>
                </a:rPr>
                <a:t>Diagnosis: E10</a:t>
              </a:r>
            </a:p>
            <a:p>
              <a:r>
                <a:rPr lang="en-US" sz="1200" dirty="0">
                  <a:solidFill>
                    <a:schemeClr val="bg1"/>
                  </a:solidFill>
                  <a:latin typeface="Courier New" panose="02070309020205020404" pitchFamily="49" charset="0"/>
                  <a:cs typeface="Courier New" panose="02070309020205020404" pitchFamily="49" charset="0"/>
                </a:rPr>
                <a:t>A1C: 10.5%</a:t>
              </a:r>
            </a:p>
            <a:p>
              <a:r>
                <a:rPr lang="en-US" sz="1200" dirty="0">
                  <a:solidFill>
                    <a:schemeClr val="bg1"/>
                  </a:solidFill>
                  <a:latin typeface="Courier New" panose="02070309020205020404" pitchFamily="49" charset="0"/>
                  <a:cs typeface="Courier New" panose="02070309020205020404" pitchFamily="49" charset="0"/>
                </a:rPr>
                <a:t>Medications: Metformin </a:t>
              </a:r>
            </a:p>
            <a:p>
              <a:endParaRPr lang="en-US" sz="1200" dirty="0">
                <a:solidFill>
                  <a:schemeClr val="bg1"/>
                </a:solidFill>
                <a:latin typeface="Courier New" panose="02070309020205020404" pitchFamily="49" charset="0"/>
                <a:cs typeface="Courier New" panose="02070309020205020404" pitchFamily="49" charset="0"/>
              </a:endParaRPr>
            </a:p>
          </p:txBody>
        </p:sp>
      </p:grpSp>
      <p:sp>
        <p:nvSpPr>
          <p:cNvPr id="21" name="TextBox 20"/>
          <p:cNvSpPr txBox="1"/>
          <p:nvPr/>
        </p:nvSpPr>
        <p:spPr>
          <a:xfrm>
            <a:off x="7844050" y="2893221"/>
            <a:ext cx="690202" cy="861774"/>
          </a:xfrm>
          <a:prstGeom prst="rect">
            <a:avLst/>
          </a:prstGeom>
          <a:noFill/>
        </p:spPr>
        <p:txBody>
          <a:bodyPr wrap="square" rtlCol="0">
            <a:spAutoFit/>
          </a:bodyPr>
          <a:lstStyle/>
          <a:p>
            <a:r>
              <a:rPr lang="en-US" sz="5000" b="1" dirty="0">
                <a:latin typeface="Arial" panose="020B0604020202020204" pitchFamily="34" charset="0"/>
                <a:cs typeface="Arial" panose="020B0604020202020204" pitchFamily="34" charset="0"/>
              </a:rPr>
              <a:t>?</a:t>
            </a:r>
          </a:p>
        </p:txBody>
      </p:sp>
      <p:sp>
        <p:nvSpPr>
          <p:cNvPr id="20" name="Equal 19" descr="="/>
          <p:cNvSpPr/>
          <p:nvPr/>
        </p:nvSpPr>
        <p:spPr>
          <a:xfrm>
            <a:off x="7757382" y="3570783"/>
            <a:ext cx="827208" cy="577149"/>
          </a:xfrm>
          <a:prstGeom prst="mathEqual">
            <a:avLst/>
          </a:prstGeom>
          <a:solidFill>
            <a:srgbClr val="497B9F"/>
          </a:solidFill>
          <a:ln w="28575">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14" name="Picture 13">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61936" t="50954" r="3185" b="366"/>
          <a:stretch/>
        </p:blipFill>
        <p:spPr>
          <a:xfrm>
            <a:off x="9087946" y="886390"/>
            <a:ext cx="2145560" cy="1684420"/>
          </a:xfrm>
          <a:prstGeom prst="rect">
            <a:avLst/>
          </a:prstGeom>
        </p:spPr>
      </p:pic>
      <p:grpSp>
        <p:nvGrpSpPr>
          <p:cNvPr id="3" name="Group 2" descr="Date:3/1/2017&#10;MRN: 444222000&#10;&#10;Diagnosis: E10.5&#10;A1C: 7.5%&#10;Medications: Insulin&#10;"/>
          <p:cNvGrpSpPr/>
          <p:nvPr/>
        </p:nvGrpSpPr>
        <p:grpSpPr>
          <a:xfrm>
            <a:off x="8584590" y="2730435"/>
            <a:ext cx="3232078" cy="2936438"/>
            <a:chOff x="6129636" y="1996509"/>
            <a:chExt cx="5259853" cy="4357992"/>
          </a:xfrm>
        </p:grpSpPr>
        <p:pic>
          <p:nvPicPr>
            <p:cNvPr id="7" name="Picture 2" descr="https://media.gcflearnfree.org/content/55e0730c7dd48174331f5164_01_17_2014/desktop_mac_full_view_alt.jpg"/>
            <p:cNvPicPr>
              <a:picLocks noChangeAspect="1" noChangeArrowheads="1"/>
            </p:cNvPicPr>
            <p:nvPr/>
          </p:nvPicPr>
          <p:blipFill rotWithShape="1">
            <a:blip r:embed="rId4">
              <a:extLst>
                <a:ext uri="{28A0092B-C50C-407E-A947-70E740481C1C}">
                  <a14:useLocalDpi xmlns:a14="http://schemas.microsoft.com/office/drawing/2010/main" val="0"/>
                </a:ext>
              </a:extLst>
            </a:blip>
            <a:srcRect r="3774" b="3296"/>
            <a:stretch/>
          </p:blipFill>
          <p:spPr bwMode="auto">
            <a:xfrm>
              <a:off x="6129636" y="1996509"/>
              <a:ext cx="5259853" cy="43579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058144" y="2507180"/>
              <a:ext cx="3431358" cy="2055483"/>
            </a:xfrm>
            <a:prstGeom prst="rect">
              <a:avLst/>
            </a:prstGeom>
            <a:noFill/>
          </p:spPr>
          <p:txBody>
            <a:bodyPr wrap="square" rtlCol="0">
              <a:spAutoFit/>
            </a:bodyPr>
            <a:lstStyle/>
            <a:p>
              <a:r>
                <a:rPr lang="en-US" sz="1200" dirty="0">
                  <a:solidFill>
                    <a:schemeClr val="bg1"/>
                  </a:solidFill>
                  <a:latin typeface="Courier New" panose="02070309020205020404" pitchFamily="49" charset="0"/>
                  <a:cs typeface="Courier New" panose="02070309020205020404" pitchFamily="49" charset="0"/>
                </a:rPr>
                <a:t>Date:3/1/2017</a:t>
              </a:r>
            </a:p>
            <a:p>
              <a:r>
                <a:rPr lang="en-US" sz="1200" dirty="0">
                  <a:solidFill>
                    <a:schemeClr val="bg1"/>
                  </a:solidFill>
                  <a:latin typeface="Courier New" panose="02070309020205020404" pitchFamily="49" charset="0"/>
                  <a:cs typeface="Courier New" panose="02070309020205020404" pitchFamily="49" charset="0"/>
                </a:rPr>
                <a:t>MRN: 444222000</a:t>
              </a:r>
            </a:p>
            <a:p>
              <a:endParaRPr lang="en-US" sz="1200" dirty="0">
                <a:solidFill>
                  <a:schemeClr val="bg1"/>
                </a:solidFill>
                <a:latin typeface="Courier New" panose="02070309020205020404" pitchFamily="49" charset="0"/>
                <a:cs typeface="Courier New" panose="02070309020205020404" pitchFamily="49" charset="0"/>
              </a:endParaRPr>
            </a:p>
            <a:p>
              <a:r>
                <a:rPr lang="en-US" sz="1200" dirty="0">
                  <a:solidFill>
                    <a:schemeClr val="bg1"/>
                  </a:solidFill>
                  <a:latin typeface="Courier New" panose="02070309020205020404" pitchFamily="49" charset="0"/>
                  <a:cs typeface="Courier New" panose="02070309020205020404" pitchFamily="49" charset="0"/>
                </a:rPr>
                <a:t>Diagnosis: E10.5</a:t>
              </a:r>
            </a:p>
            <a:p>
              <a:r>
                <a:rPr lang="en-US" sz="1200" dirty="0">
                  <a:solidFill>
                    <a:schemeClr val="bg1"/>
                  </a:solidFill>
                  <a:latin typeface="Courier New" panose="02070309020205020404" pitchFamily="49" charset="0"/>
                  <a:cs typeface="Courier New" panose="02070309020205020404" pitchFamily="49" charset="0"/>
                </a:rPr>
                <a:t>A1C: 7.5%</a:t>
              </a:r>
            </a:p>
            <a:p>
              <a:r>
                <a:rPr lang="en-US" sz="1200" dirty="0">
                  <a:solidFill>
                    <a:schemeClr val="bg1"/>
                  </a:solidFill>
                  <a:latin typeface="Courier New" panose="02070309020205020404" pitchFamily="49" charset="0"/>
                  <a:cs typeface="Courier New" panose="02070309020205020404" pitchFamily="49" charset="0"/>
                </a:rPr>
                <a:t>Medications: Insulin</a:t>
              </a:r>
            </a:p>
            <a:p>
              <a:endParaRPr lang="en-US" sz="1200" dirty="0">
                <a:solidFill>
                  <a:schemeClr val="bg1"/>
                </a:solidFill>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1088370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flipV="1">
            <a:off x="0" y="-1"/>
            <a:ext cx="12192000" cy="132346"/>
          </a:xfrm>
          <a:prstGeom prst="rect">
            <a:avLst/>
          </a:prstGeom>
          <a:solidFill>
            <a:srgbClr val="48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1320" r="65121"/>
          <a:stretch/>
        </p:blipFill>
        <p:spPr>
          <a:xfrm>
            <a:off x="102341" y="886390"/>
            <a:ext cx="2145560" cy="1684420"/>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1794" t="50953" r="33327" b="367"/>
          <a:stretch/>
        </p:blipFill>
        <p:spPr>
          <a:xfrm>
            <a:off x="4725141" y="886390"/>
            <a:ext cx="2145560" cy="1684420"/>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61936" t="50954" r="3185" b="366"/>
          <a:stretch/>
        </p:blipFill>
        <p:spPr>
          <a:xfrm>
            <a:off x="9906740" y="886390"/>
            <a:ext cx="2145560" cy="1684420"/>
          </a:xfrm>
          <a:prstGeom prst="rect">
            <a:avLst/>
          </a:prstGeom>
        </p:spPr>
      </p:pic>
      <p:sp>
        <p:nvSpPr>
          <p:cNvPr id="16" name="Content Placeholder 2"/>
          <p:cNvSpPr>
            <a:spLocks noGrp="1"/>
          </p:cNvSpPr>
          <p:nvPr>
            <p:ph type="title" idx="4294967295"/>
          </p:nvPr>
        </p:nvSpPr>
        <p:spPr>
          <a:xfrm>
            <a:off x="561975" y="3417888"/>
            <a:ext cx="10969625" cy="20177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0"/>
              </a:spcAft>
              <a:buClr>
                <a:schemeClr val="accent1">
                  <a:lumMod val="75000"/>
                </a:schemeClr>
              </a:buClr>
              <a:buSzPct val="85000"/>
              <a:buFont typeface="Wingdings" pitchFamily="2" charset="2"/>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Each member of the research team meets with the team who manages requests for clinical data at their institution. Because all of their health systems uses, the same electronic health record, they expect that it will be pretty easy to find and, eventually, analyze the data. </a:t>
            </a:r>
          </a:p>
        </p:txBody>
      </p:sp>
    </p:spTree>
    <p:extLst>
      <p:ext uri="{BB962C8B-B14F-4D97-AF65-F5344CB8AC3E}">
        <p14:creationId xmlns:p14="http://schemas.microsoft.com/office/powerpoint/2010/main" val="45769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1320"/>
          <a:stretch/>
        </p:blipFill>
        <p:spPr>
          <a:xfrm>
            <a:off x="3058392" y="1782899"/>
            <a:ext cx="6151413" cy="1684420"/>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941392" y="48221"/>
            <a:ext cx="3141335" cy="2030182"/>
          </a:xfrm>
          <a:prstGeom prst="rect">
            <a:avLst/>
          </a:prstGeom>
        </p:spPr>
      </p:pic>
      <p:grpSp>
        <p:nvGrpSpPr>
          <p:cNvPr id="6" name="Group 5">
            <a:extLst>
              <a:ext uri="{C183D7F6-B498-43B3-948B-1728B52AA6E4}">
                <adec:decorative xmlns:adec="http://schemas.microsoft.com/office/drawing/2017/decorative" val="1"/>
              </a:ext>
            </a:extLst>
          </p:cNvPr>
          <p:cNvGrpSpPr/>
          <p:nvPr/>
        </p:nvGrpSpPr>
        <p:grpSpPr>
          <a:xfrm>
            <a:off x="5588000" y="349772"/>
            <a:ext cx="1638300" cy="825500"/>
            <a:chOff x="825500" y="1034984"/>
            <a:chExt cx="1638300" cy="825500"/>
          </a:xfrm>
        </p:grpSpPr>
        <p:pic>
          <p:nvPicPr>
            <p:cNvPr id="18" name="Picture 17"/>
            <p:cNvPicPr>
              <a:picLocks noChangeAspect="1"/>
            </p:cNvPicPr>
            <p:nvPr/>
          </p:nvPicPr>
          <p:blipFill rotWithShape="1">
            <a:blip r:embed="rId5"/>
            <a:srcRect l="16481" r="17365"/>
            <a:stretch/>
          </p:blipFill>
          <p:spPr>
            <a:xfrm>
              <a:off x="825500" y="1034984"/>
              <a:ext cx="546100" cy="825500"/>
            </a:xfrm>
            <a:prstGeom prst="rect">
              <a:avLst/>
            </a:prstGeom>
          </p:spPr>
        </p:pic>
        <p:pic>
          <p:nvPicPr>
            <p:cNvPr id="19" name="Picture 18"/>
            <p:cNvPicPr>
              <a:picLocks noChangeAspect="1"/>
            </p:cNvPicPr>
            <p:nvPr/>
          </p:nvPicPr>
          <p:blipFill rotWithShape="1">
            <a:blip r:embed="rId5"/>
            <a:srcRect l="16481" r="17365"/>
            <a:stretch/>
          </p:blipFill>
          <p:spPr>
            <a:xfrm>
              <a:off x="1371600" y="1034984"/>
              <a:ext cx="546100" cy="825500"/>
            </a:xfrm>
            <a:prstGeom prst="rect">
              <a:avLst/>
            </a:prstGeom>
          </p:spPr>
        </p:pic>
        <p:pic>
          <p:nvPicPr>
            <p:cNvPr id="20" name="Picture 19"/>
            <p:cNvPicPr>
              <a:picLocks noChangeAspect="1"/>
            </p:cNvPicPr>
            <p:nvPr/>
          </p:nvPicPr>
          <p:blipFill rotWithShape="1">
            <a:blip r:embed="rId5"/>
            <a:srcRect l="16481" r="17365"/>
            <a:stretch/>
          </p:blipFill>
          <p:spPr>
            <a:xfrm>
              <a:off x="1917700" y="1034984"/>
              <a:ext cx="546100" cy="825500"/>
            </a:xfrm>
            <a:prstGeom prst="rect">
              <a:avLst/>
            </a:prstGeom>
          </p:spPr>
        </p:pic>
      </p:grpSp>
      <p:grpSp>
        <p:nvGrpSpPr>
          <p:cNvPr id="15" name="Group 14" descr="Date: 8/16/2018&#10;MRN: 555777111&#10;&#10;Diagnosis: E10.2&#10;A1C: 8.5%&#10;Medications: Metformin&#10;">
            <a:extLst>
              <a:ext uri="{C183D7F6-B498-43B3-948B-1728B52AA6E4}">
                <adec:decorative xmlns:adec="http://schemas.microsoft.com/office/drawing/2017/decorative" val="0"/>
              </a:ext>
            </a:extLst>
          </p:cNvPr>
          <p:cNvGrpSpPr/>
          <p:nvPr/>
        </p:nvGrpSpPr>
        <p:grpSpPr>
          <a:xfrm>
            <a:off x="222657" y="3806720"/>
            <a:ext cx="3232078" cy="2936438"/>
            <a:chOff x="6129636" y="1996509"/>
            <a:chExt cx="5259853" cy="4357992"/>
          </a:xfrm>
        </p:grpSpPr>
        <p:pic>
          <p:nvPicPr>
            <p:cNvPr id="16" name="Picture 2" descr="https://media.gcflearnfree.org/content/55e0730c7dd48174331f5164_01_17_2014/desktop_mac_full_view_alt.jpg"/>
            <p:cNvPicPr>
              <a:picLocks noChangeAspect="1" noChangeArrowheads="1"/>
            </p:cNvPicPr>
            <p:nvPr/>
          </p:nvPicPr>
          <p:blipFill rotWithShape="1">
            <a:blip r:embed="rId6">
              <a:extLst>
                <a:ext uri="{28A0092B-C50C-407E-A947-70E740481C1C}">
                  <a14:useLocalDpi xmlns:a14="http://schemas.microsoft.com/office/drawing/2010/main" val="0"/>
                </a:ext>
              </a:extLst>
            </a:blip>
            <a:srcRect r="3774" b="3296"/>
            <a:stretch/>
          </p:blipFill>
          <p:spPr bwMode="auto">
            <a:xfrm>
              <a:off x="6129636" y="1996509"/>
              <a:ext cx="5259853" cy="4357992"/>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058144" y="2507180"/>
              <a:ext cx="3431358" cy="2055483"/>
            </a:xfrm>
            <a:prstGeom prst="rect">
              <a:avLst/>
            </a:prstGeom>
            <a:noFill/>
          </p:spPr>
          <p:txBody>
            <a:bodyPr wrap="square" rtlCol="0">
              <a:spAutoFit/>
            </a:bodyPr>
            <a:lstStyle/>
            <a:p>
              <a:r>
                <a:rPr lang="en-US" sz="1200" dirty="0">
                  <a:solidFill>
                    <a:schemeClr val="bg1"/>
                  </a:solidFill>
                  <a:latin typeface="Courier New" panose="02070309020205020404" pitchFamily="49" charset="0"/>
                  <a:cs typeface="Courier New" panose="02070309020205020404" pitchFamily="49" charset="0"/>
                </a:rPr>
                <a:t>Date: 8/16/2018</a:t>
              </a:r>
            </a:p>
            <a:p>
              <a:r>
                <a:rPr lang="en-US" sz="1200" dirty="0">
                  <a:solidFill>
                    <a:schemeClr val="bg1"/>
                  </a:solidFill>
                  <a:latin typeface="Courier New" panose="02070309020205020404" pitchFamily="49" charset="0"/>
                  <a:cs typeface="Courier New" panose="02070309020205020404" pitchFamily="49" charset="0"/>
                </a:rPr>
                <a:t>MRN: 555777111</a:t>
              </a:r>
            </a:p>
            <a:p>
              <a:endParaRPr lang="en-US" sz="1200" dirty="0">
                <a:solidFill>
                  <a:schemeClr val="bg1"/>
                </a:solidFill>
                <a:latin typeface="Courier New" panose="02070309020205020404" pitchFamily="49" charset="0"/>
                <a:cs typeface="Courier New" panose="02070309020205020404" pitchFamily="49" charset="0"/>
              </a:endParaRPr>
            </a:p>
            <a:p>
              <a:r>
                <a:rPr lang="en-US" sz="1200" dirty="0">
                  <a:solidFill>
                    <a:schemeClr val="bg1"/>
                  </a:solidFill>
                  <a:latin typeface="Courier New" panose="02070309020205020404" pitchFamily="49" charset="0"/>
                  <a:cs typeface="Courier New" panose="02070309020205020404" pitchFamily="49" charset="0"/>
                </a:rPr>
                <a:t>Diagnosis: E10.2</a:t>
              </a:r>
            </a:p>
            <a:p>
              <a:r>
                <a:rPr lang="en-US" sz="1200" dirty="0">
                  <a:solidFill>
                    <a:schemeClr val="bg1"/>
                  </a:solidFill>
                  <a:latin typeface="Courier New" panose="02070309020205020404" pitchFamily="49" charset="0"/>
                  <a:cs typeface="Courier New" panose="02070309020205020404" pitchFamily="49" charset="0"/>
                </a:rPr>
                <a:t>A1C: 8.5%</a:t>
              </a:r>
            </a:p>
            <a:p>
              <a:r>
                <a:rPr lang="en-US" sz="1200" dirty="0">
                  <a:solidFill>
                    <a:schemeClr val="bg1"/>
                  </a:solidFill>
                  <a:latin typeface="Courier New" panose="02070309020205020404" pitchFamily="49" charset="0"/>
                  <a:cs typeface="Courier New" panose="02070309020205020404" pitchFamily="49" charset="0"/>
                </a:rPr>
                <a:t>Medications: Metformin</a:t>
              </a:r>
            </a:p>
          </p:txBody>
        </p:sp>
      </p:grpSp>
      <p:sp>
        <p:nvSpPr>
          <p:cNvPr id="2" name="Not Equal 1" descr="Not Equal"/>
          <p:cNvSpPr/>
          <p:nvPr/>
        </p:nvSpPr>
        <p:spPr>
          <a:xfrm>
            <a:off x="3339534" y="4461578"/>
            <a:ext cx="1140252" cy="763464"/>
          </a:xfrm>
          <a:prstGeom prst="mathNotEqual">
            <a:avLst/>
          </a:prstGeom>
          <a:solidFill>
            <a:srgbClr val="497B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descr="Date: 9/26/2016&#10;MRN: 888999222&#10;&#10;Diagnosis: E10&#10;A1C: 10.5%&#10;Medications: Metformin &#10;"/>
          <p:cNvGrpSpPr/>
          <p:nvPr/>
        </p:nvGrpSpPr>
        <p:grpSpPr>
          <a:xfrm>
            <a:off x="4448713" y="3806720"/>
            <a:ext cx="3232078" cy="2936438"/>
            <a:chOff x="6129636" y="1996509"/>
            <a:chExt cx="5259853" cy="4357992"/>
          </a:xfrm>
        </p:grpSpPr>
        <p:pic>
          <p:nvPicPr>
            <p:cNvPr id="13" name="Picture 2" descr="https://media.gcflearnfree.org/content/55e0730c7dd48174331f5164_01_17_2014/desktop_mac_full_view_alt.jpg"/>
            <p:cNvPicPr>
              <a:picLocks noChangeAspect="1" noChangeArrowheads="1"/>
            </p:cNvPicPr>
            <p:nvPr/>
          </p:nvPicPr>
          <p:blipFill rotWithShape="1">
            <a:blip r:embed="rId6">
              <a:extLst>
                <a:ext uri="{28A0092B-C50C-407E-A947-70E740481C1C}">
                  <a14:useLocalDpi xmlns:a14="http://schemas.microsoft.com/office/drawing/2010/main" val="0"/>
                </a:ext>
              </a:extLst>
            </a:blip>
            <a:srcRect r="3774" b="3296"/>
            <a:stretch/>
          </p:blipFill>
          <p:spPr bwMode="auto">
            <a:xfrm>
              <a:off x="6129636" y="1996509"/>
              <a:ext cx="5259853" cy="435799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058144" y="2507180"/>
              <a:ext cx="3431358" cy="2329545"/>
            </a:xfrm>
            <a:prstGeom prst="rect">
              <a:avLst/>
            </a:prstGeom>
            <a:noFill/>
          </p:spPr>
          <p:txBody>
            <a:bodyPr wrap="square" rtlCol="0">
              <a:spAutoFit/>
            </a:bodyPr>
            <a:lstStyle/>
            <a:p>
              <a:r>
                <a:rPr lang="en-US" sz="1200" dirty="0">
                  <a:solidFill>
                    <a:schemeClr val="bg1"/>
                  </a:solidFill>
                  <a:latin typeface="Courier New" panose="02070309020205020404" pitchFamily="49" charset="0"/>
                  <a:cs typeface="Courier New" panose="02070309020205020404" pitchFamily="49" charset="0"/>
                </a:rPr>
                <a:t>Date: 9/26/2016</a:t>
              </a:r>
            </a:p>
            <a:p>
              <a:r>
                <a:rPr lang="en-US" sz="1200" dirty="0">
                  <a:solidFill>
                    <a:schemeClr val="bg1"/>
                  </a:solidFill>
                  <a:latin typeface="Courier New" panose="02070309020205020404" pitchFamily="49" charset="0"/>
                  <a:cs typeface="Courier New" panose="02070309020205020404" pitchFamily="49" charset="0"/>
                </a:rPr>
                <a:t>MRN: 888999222</a:t>
              </a:r>
            </a:p>
            <a:p>
              <a:endParaRPr lang="en-US" sz="1200" dirty="0">
                <a:solidFill>
                  <a:schemeClr val="bg1"/>
                </a:solidFill>
                <a:latin typeface="Courier New" panose="02070309020205020404" pitchFamily="49" charset="0"/>
                <a:cs typeface="Courier New" panose="02070309020205020404" pitchFamily="49" charset="0"/>
              </a:endParaRPr>
            </a:p>
            <a:p>
              <a:r>
                <a:rPr lang="en-US" sz="1200" dirty="0">
                  <a:solidFill>
                    <a:schemeClr val="bg1"/>
                  </a:solidFill>
                  <a:latin typeface="Courier New" panose="02070309020205020404" pitchFamily="49" charset="0"/>
                  <a:cs typeface="Courier New" panose="02070309020205020404" pitchFamily="49" charset="0"/>
                </a:rPr>
                <a:t>Diagnosis: E10</a:t>
              </a:r>
            </a:p>
            <a:p>
              <a:r>
                <a:rPr lang="en-US" sz="1200" dirty="0">
                  <a:solidFill>
                    <a:schemeClr val="bg1"/>
                  </a:solidFill>
                  <a:latin typeface="Courier New" panose="02070309020205020404" pitchFamily="49" charset="0"/>
                  <a:cs typeface="Courier New" panose="02070309020205020404" pitchFamily="49" charset="0"/>
                </a:rPr>
                <a:t>A1C: 10.5%</a:t>
              </a:r>
            </a:p>
            <a:p>
              <a:r>
                <a:rPr lang="en-US" sz="1200" dirty="0">
                  <a:solidFill>
                    <a:schemeClr val="bg1"/>
                  </a:solidFill>
                  <a:latin typeface="Courier New" panose="02070309020205020404" pitchFamily="49" charset="0"/>
                  <a:cs typeface="Courier New" panose="02070309020205020404" pitchFamily="49" charset="0"/>
                </a:rPr>
                <a:t>Medications: Metformin </a:t>
              </a:r>
            </a:p>
            <a:p>
              <a:endParaRPr lang="en-US" sz="1200" dirty="0">
                <a:solidFill>
                  <a:schemeClr val="bg1"/>
                </a:solidFill>
                <a:latin typeface="Courier New" panose="02070309020205020404" pitchFamily="49" charset="0"/>
                <a:cs typeface="Courier New" panose="02070309020205020404" pitchFamily="49" charset="0"/>
              </a:endParaRPr>
            </a:p>
          </p:txBody>
        </p:sp>
      </p:grpSp>
      <p:sp>
        <p:nvSpPr>
          <p:cNvPr id="26" name="Not Equal 25" descr="Not Equal"/>
          <p:cNvSpPr/>
          <p:nvPr/>
        </p:nvSpPr>
        <p:spPr>
          <a:xfrm>
            <a:off x="7564654" y="4516217"/>
            <a:ext cx="1140252" cy="763464"/>
          </a:xfrm>
          <a:prstGeom prst="mathNotEqual">
            <a:avLst/>
          </a:prstGeom>
          <a:solidFill>
            <a:srgbClr val="497B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descr="Date:3/1/2017&#10;MRN: 444222000&#10;&#10;Diagnosis: E10.5&#10;A1C: 7.5%&#10;Medications: Insulin&#10;"/>
          <p:cNvGrpSpPr/>
          <p:nvPr/>
        </p:nvGrpSpPr>
        <p:grpSpPr>
          <a:xfrm>
            <a:off x="8704906" y="3806720"/>
            <a:ext cx="3232078" cy="2936438"/>
            <a:chOff x="6129636" y="1996509"/>
            <a:chExt cx="5259853" cy="4357992"/>
          </a:xfrm>
        </p:grpSpPr>
        <p:pic>
          <p:nvPicPr>
            <p:cNvPr id="10" name="Picture 2" descr="https://media.gcflearnfree.org/content/55e0730c7dd48174331f5164_01_17_2014/desktop_mac_full_view_alt.jpg"/>
            <p:cNvPicPr>
              <a:picLocks noChangeAspect="1" noChangeArrowheads="1"/>
            </p:cNvPicPr>
            <p:nvPr/>
          </p:nvPicPr>
          <p:blipFill rotWithShape="1">
            <a:blip r:embed="rId6">
              <a:extLst>
                <a:ext uri="{28A0092B-C50C-407E-A947-70E740481C1C}">
                  <a14:useLocalDpi xmlns:a14="http://schemas.microsoft.com/office/drawing/2010/main" val="0"/>
                </a:ext>
              </a:extLst>
            </a:blip>
            <a:srcRect r="3774" b="3296"/>
            <a:stretch/>
          </p:blipFill>
          <p:spPr bwMode="auto">
            <a:xfrm>
              <a:off x="6129636" y="1996509"/>
              <a:ext cx="5259853" cy="43579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058144" y="2507180"/>
              <a:ext cx="3431358" cy="2055483"/>
            </a:xfrm>
            <a:prstGeom prst="rect">
              <a:avLst/>
            </a:prstGeom>
            <a:noFill/>
          </p:spPr>
          <p:txBody>
            <a:bodyPr wrap="square" rtlCol="0">
              <a:spAutoFit/>
            </a:bodyPr>
            <a:lstStyle/>
            <a:p>
              <a:r>
                <a:rPr lang="en-US" sz="1200" dirty="0">
                  <a:solidFill>
                    <a:schemeClr val="bg1"/>
                  </a:solidFill>
                  <a:latin typeface="Courier New" panose="02070309020205020404" pitchFamily="49" charset="0"/>
                  <a:cs typeface="Courier New" panose="02070309020205020404" pitchFamily="49" charset="0"/>
                </a:rPr>
                <a:t>Date:3/1/2017</a:t>
              </a:r>
            </a:p>
            <a:p>
              <a:r>
                <a:rPr lang="en-US" sz="1200" dirty="0">
                  <a:solidFill>
                    <a:schemeClr val="bg1"/>
                  </a:solidFill>
                  <a:latin typeface="Courier New" panose="02070309020205020404" pitchFamily="49" charset="0"/>
                  <a:cs typeface="Courier New" panose="02070309020205020404" pitchFamily="49" charset="0"/>
                </a:rPr>
                <a:t>MRN: 444222000</a:t>
              </a:r>
            </a:p>
            <a:p>
              <a:endParaRPr lang="en-US" sz="1200" dirty="0">
                <a:solidFill>
                  <a:schemeClr val="bg1"/>
                </a:solidFill>
                <a:latin typeface="Courier New" panose="02070309020205020404" pitchFamily="49" charset="0"/>
                <a:cs typeface="Courier New" panose="02070309020205020404" pitchFamily="49" charset="0"/>
              </a:endParaRPr>
            </a:p>
            <a:p>
              <a:r>
                <a:rPr lang="en-US" sz="1200" dirty="0">
                  <a:solidFill>
                    <a:schemeClr val="bg1"/>
                  </a:solidFill>
                  <a:latin typeface="Courier New" panose="02070309020205020404" pitchFamily="49" charset="0"/>
                  <a:cs typeface="Courier New" panose="02070309020205020404" pitchFamily="49" charset="0"/>
                </a:rPr>
                <a:t>Diagnosis: E10.5</a:t>
              </a:r>
            </a:p>
            <a:p>
              <a:r>
                <a:rPr lang="en-US" sz="1200" dirty="0">
                  <a:solidFill>
                    <a:schemeClr val="bg1"/>
                  </a:solidFill>
                  <a:latin typeface="Courier New" panose="02070309020205020404" pitchFamily="49" charset="0"/>
                  <a:cs typeface="Courier New" panose="02070309020205020404" pitchFamily="49" charset="0"/>
                </a:rPr>
                <a:t>A1C: 7.5%</a:t>
              </a:r>
            </a:p>
            <a:p>
              <a:r>
                <a:rPr lang="en-US" sz="1200" dirty="0">
                  <a:solidFill>
                    <a:schemeClr val="bg1"/>
                  </a:solidFill>
                  <a:latin typeface="Courier New" panose="02070309020205020404" pitchFamily="49" charset="0"/>
                  <a:cs typeface="Courier New" panose="02070309020205020404" pitchFamily="49" charset="0"/>
                </a:rPr>
                <a:t>Medications: Insulin</a:t>
              </a:r>
            </a:p>
            <a:p>
              <a:endParaRPr lang="en-US" sz="1200" dirty="0">
                <a:solidFill>
                  <a:schemeClr val="bg1"/>
                </a:solidFill>
                <a:latin typeface="Courier New" panose="02070309020205020404" pitchFamily="49" charset="0"/>
                <a:cs typeface="Courier New" panose="02070309020205020404" pitchFamily="49" charset="0"/>
              </a:endParaRPr>
            </a:p>
          </p:txBody>
        </p:sp>
      </p:grpSp>
      <p:sp>
        <p:nvSpPr>
          <p:cNvPr id="5" name="Title 4">
            <a:extLst>
              <a:ext uri="{FF2B5EF4-FFF2-40B4-BE49-F238E27FC236}">
                <a16:creationId xmlns:a16="http://schemas.microsoft.com/office/drawing/2014/main" id="{96F68EA3-8DE1-4218-A12E-D232DEE758E2}"/>
              </a:ext>
            </a:extLst>
          </p:cNvPr>
          <p:cNvSpPr>
            <a:spLocks noGrp="1"/>
          </p:cNvSpPr>
          <p:nvPr>
            <p:ph type="title"/>
          </p:nvPr>
        </p:nvSpPr>
        <p:spPr>
          <a:xfrm>
            <a:off x="1069848" y="-1609344"/>
            <a:ext cx="10058400" cy="1609344"/>
          </a:xfrm>
        </p:spPr>
        <p:txBody>
          <a:bodyPr vert="horz" lIns="91440" tIns="45720" rIns="91440" bIns="45720" rtlCol="0" anchor="b">
            <a:normAutofit/>
          </a:bodyPr>
          <a:lstStyle/>
          <a:p>
            <a:r>
              <a:rPr lang="en-CA" dirty="0"/>
              <a:t>$$$</a:t>
            </a:r>
          </a:p>
        </p:txBody>
      </p:sp>
    </p:spTree>
    <p:extLst>
      <p:ext uri="{BB962C8B-B14F-4D97-AF65-F5344CB8AC3E}">
        <p14:creationId xmlns:p14="http://schemas.microsoft.com/office/powerpoint/2010/main" val="4077406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flipV="1">
            <a:off x="0" y="-1"/>
            <a:ext cx="12192000" cy="132346"/>
          </a:xfrm>
          <a:prstGeom prst="rect">
            <a:avLst/>
          </a:prstGeom>
          <a:solidFill>
            <a:srgbClr val="48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1320"/>
          <a:stretch/>
        </p:blipFill>
        <p:spPr>
          <a:xfrm>
            <a:off x="3059910" y="2122300"/>
            <a:ext cx="6151413" cy="1684420"/>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961265" y="279400"/>
            <a:ext cx="3141335" cy="2030182"/>
          </a:xfrm>
          <a:prstGeom prst="rect">
            <a:avLst/>
          </a:prstGeom>
        </p:spPr>
      </p:pic>
      <p:grpSp>
        <p:nvGrpSpPr>
          <p:cNvPr id="6" name="Group 5">
            <a:extLst>
              <a:ext uri="{C183D7F6-B498-43B3-948B-1728B52AA6E4}">
                <adec:decorative xmlns:adec="http://schemas.microsoft.com/office/drawing/2017/decorative" val="1"/>
              </a:ext>
            </a:extLst>
          </p:cNvPr>
          <p:cNvGrpSpPr/>
          <p:nvPr/>
        </p:nvGrpSpPr>
        <p:grpSpPr>
          <a:xfrm>
            <a:off x="5588000" y="650562"/>
            <a:ext cx="1638300" cy="825500"/>
            <a:chOff x="825500" y="1034984"/>
            <a:chExt cx="1638300" cy="825500"/>
          </a:xfrm>
        </p:grpSpPr>
        <p:pic>
          <p:nvPicPr>
            <p:cNvPr id="18" name="Picture 17"/>
            <p:cNvPicPr>
              <a:picLocks noChangeAspect="1"/>
            </p:cNvPicPr>
            <p:nvPr/>
          </p:nvPicPr>
          <p:blipFill rotWithShape="1">
            <a:blip r:embed="rId5"/>
            <a:srcRect l="16481" r="17365"/>
            <a:stretch/>
          </p:blipFill>
          <p:spPr>
            <a:xfrm>
              <a:off x="825500" y="1034984"/>
              <a:ext cx="546100" cy="825500"/>
            </a:xfrm>
            <a:prstGeom prst="rect">
              <a:avLst/>
            </a:prstGeom>
          </p:spPr>
        </p:pic>
        <p:pic>
          <p:nvPicPr>
            <p:cNvPr id="19" name="Picture 18"/>
            <p:cNvPicPr>
              <a:picLocks noChangeAspect="1"/>
            </p:cNvPicPr>
            <p:nvPr/>
          </p:nvPicPr>
          <p:blipFill rotWithShape="1">
            <a:blip r:embed="rId5"/>
            <a:srcRect l="16481" r="17365"/>
            <a:stretch/>
          </p:blipFill>
          <p:spPr>
            <a:xfrm>
              <a:off x="1371600" y="1034984"/>
              <a:ext cx="546100" cy="825500"/>
            </a:xfrm>
            <a:prstGeom prst="rect">
              <a:avLst/>
            </a:prstGeom>
          </p:spPr>
        </p:pic>
        <p:pic>
          <p:nvPicPr>
            <p:cNvPr id="20" name="Picture 19"/>
            <p:cNvPicPr>
              <a:picLocks noChangeAspect="1"/>
            </p:cNvPicPr>
            <p:nvPr/>
          </p:nvPicPr>
          <p:blipFill rotWithShape="1">
            <a:blip r:embed="rId5"/>
            <a:srcRect l="16481" r="17365"/>
            <a:stretch/>
          </p:blipFill>
          <p:spPr>
            <a:xfrm>
              <a:off x="1917700" y="1034984"/>
              <a:ext cx="546100" cy="825500"/>
            </a:xfrm>
            <a:prstGeom prst="rect">
              <a:avLst/>
            </a:prstGeom>
          </p:spPr>
        </p:pic>
      </p:grpSp>
      <p:sp>
        <p:nvSpPr>
          <p:cNvPr id="17" name="Content Placeholder 2"/>
          <p:cNvSpPr txBox="1">
            <a:spLocks noGrp="1"/>
          </p:cNvSpPr>
          <p:nvPr>
            <p:ph type="title" idx="4294967295"/>
          </p:nvPr>
        </p:nvSpPr>
        <p:spPr>
          <a:xfrm>
            <a:off x="650741" y="4090728"/>
            <a:ext cx="10969753" cy="20179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Constantia" panose="02030602050306030303" pitchFamily="18" charset="0"/>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chemeClr val="accent1">
                  <a:lumMod val="75000"/>
                </a:schemeClr>
              </a:buClr>
              <a:buSzPct val="85000"/>
              <a:buFont typeface="Wingdings" pitchFamily="2" charset="2"/>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To their surprise, there are major variations in the data at each site and the costs to extract all the data is expensive. They are worried they won’t have enough funds to cover the data extraction at each suite. They are also worried about how they will handle the analysis when they receive three very different datasets from the sites. They’ll have to dedicate more funds to preparing the data for analysis. </a:t>
            </a:r>
          </a:p>
        </p:txBody>
      </p:sp>
    </p:spTree>
    <p:extLst>
      <p:ext uri="{BB962C8B-B14F-4D97-AF65-F5344CB8AC3E}">
        <p14:creationId xmlns:p14="http://schemas.microsoft.com/office/powerpoint/2010/main" val="1504136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51320"/>
          <a:stretch/>
        </p:blipFill>
        <p:spPr>
          <a:xfrm>
            <a:off x="3059910" y="2122300"/>
            <a:ext cx="6151413" cy="1684420"/>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961265" y="279400"/>
            <a:ext cx="3141335" cy="2030182"/>
          </a:xfrm>
          <a:prstGeom prst="rect">
            <a:avLst/>
          </a:prstGeom>
        </p:spPr>
      </p:pic>
      <p:grpSp>
        <p:nvGrpSpPr>
          <p:cNvPr id="5" name="Group 4">
            <a:extLst>
              <a:ext uri="{C183D7F6-B498-43B3-948B-1728B52AA6E4}">
                <adec:decorative xmlns:adec="http://schemas.microsoft.com/office/drawing/2017/decorative" val="1"/>
              </a:ext>
            </a:extLst>
          </p:cNvPr>
          <p:cNvGrpSpPr/>
          <p:nvPr/>
        </p:nvGrpSpPr>
        <p:grpSpPr>
          <a:xfrm>
            <a:off x="5588000" y="650562"/>
            <a:ext cx="1638300" cy="825500"/>
            <a:chOff x="825500" y="1034984"/>
            <a:chExt cx="1638300" cy="825500"/>
          </a:xfrm>
        </p:grpSpPr>
        <p:pic>
          <p:nvPicPr>
            <p:cNvPr id="6" name="Picture 5"/>
            <p:cNvPicPr>
              <a:picLocks noChangeAspect="1"/>
            </p:cNvPicPr>
            <p:nvPr/>
          </p:nvPicPr>
          <p:blipFill rotWithShape="1">
            <a:blip r:embed="rId5"/>
            <a:srcRect l="16481" r="17365"/>
            <a:stretch/>
          </p:blipFill>
          <p:spPr>
            <a:xfrm>
              <a:off x="825500" y="1034984"/>
              <a:ext cx="546100" cy="825500"/>
            </a:xfrm>
            <a:prstGeom prst="rect">
              <a:avLst/>
            </a:prstGeom>
          </p:spPr>
        </p:pic>
        <p:pic>
          <p:nvPicPr>
            <p:cNvPr id="7" name="Picture 6"/>
            <p:cNvPicPr>
              <a:picLocks noChangeAspect="1"/>
            </p:cNvPicPr>
            <p:nvPr/>
          </p:nvPicPr>
          <p:blipFill rotWithShape="1">
            <a:blip r:embed="rId5"/>
            <a:srcRect l="16481" r="17365"/>
            <a:stretch/>
          </p:blipFill>
          <p:spPr>
            <a:xfrm>
              <a:off x="1371600" y="1034984"/>
              <a:ext cx="546100" cy="825500"/>
            </a:xfrm>
            <a:prstGeom prst="rect">
              <a:avLst/>
            </a:prstGeom>
          </p:spPr>
        </p:pic>
        <p:pic>
          <p:nvPicPr>
            <p:cNvPr id="9" name="Picture 8"/>
            <p:cNvPicPr>
              <a:picLocks noChangeAspect="1"/>
            </p:cNvPicPr>
            <p:nvPr/>
          </p:nvPicPr>
          <p:blipFill rotWithShape="1">
            <a:blip r:embed="rId5"/>
            <a:srcRect l="16481" r="17365"/>
            <a:stretch/>
          </p:blipFill>
          <p:spPr>
            <a:xfrm>
              <a:off x="1917700" y="1034984"/>
              <a:ext cx="546100" cy="825500"/>
            </a:xfrm>
            <a:prstGeom prst="rect">
              <a:avLst/>
            </a:prstGeom>
          </p:spPr>
        </p:pic>
      </p:grpSp>
      <p:sp>
        <p:nvSpPr>
          <p:cNvPr id="17" name="Content Placeholder 2"/>
          <p:cNvSpPr txBox="1">
            <a:spLocks noGrp="1"/>
          </p:cNvSpPr>
          <p:nvPr>
            <p:ph type="title" idx="4294967295"/>
          </p:nvPr>
        </p:nvSpPr>
        <p:spPr>
          <a:xfrm>
            <a:off x="649223" y="4559300"/>
            <a:ext cx="10969753" cy="63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Constantia" panose="02030602050306030303" pitchFamily="18" charset="0"/>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chemeClr val="accent1">
                  <a:lumMod val="75000"/>
                </a:schemeClr>
              </a:buClr>
              <a:buSzPct val="85000"/>
              <a:buFont typeface="Wingdings" pitchFamily="2" charset="2"/>
              <a:buNone/>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How can the </a:t>
            </a:r>
            <a:r>
              <a:rPr kumimoji="0" lang="en-US" sz="24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PCORnet</a:t>
            </a: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CDM help this stressed out research team?</a:t>
            </a:r>
          </a:p>
        </p:txBody>
      </p:sp>
    </p:spTree>
    <p:extLst>
      <p:ext uri="{BB962C8B-B14F-4D97-AF65-F5344CB8AC3E}">
        <p14:creationId xmlns:p14="http://schemas.microsoft.com/office/powerpoint/2010/main" val="52131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Wood Type">
  <a:themeElements>
    <a:clrScheme name="Custom 6">
      <a:dk1>
        <a:sysClr val="windowText" lastClr="000000"/>
      </a:dk1>
      <a:lt1>
        <a:sysClr val="window" lastClr="FFFFFF"/>
      </a:lt1>
      <a:dk2>
        <a:srgbClr val="696464"/>
      </a:dk2>
      <a:lt2>
        <a:srgbClr val="E9E5DC"/>
      </a:lt2>
      <a:accent1>
        <a:srgbClr val="7BAFD4"/>
      </a:accent1>
      <a:accent2>
        <a:srgbClr val="768A46"/>
      </a:accent2>
      <a:accent3>
        <a:srgbClr val="08507E"/>
      </a:accent3>
      <a:accent4>
        <a:srgbClr val="956251"/>
      </a:accent4>
      <a:accent5>
        <a:srgbClr val="918485"/>
      </a:accent5>
      <a:accent6>
        <a:srgbClr val="855D5D"/>
      </a:accent6>
      <a:hlink>
        <a:srgbClr val="3D88BD"/>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Median">
  <a:themeElements>
    <a:clrScheme name="TraCS powerpoint">
      <a:dk1>
        <a:sysClr val="windowText" lastClr="000000"/>
      </a:dk1>
      <a:lt1>
        <a:sysClr val="window" lastClr="FFFFFF"/>
      </a:lt1>
      <a:dk2>
        <a:srgbClr val="002D3C"/>
      </a:dk2>
      <a:lt2>
        <a:srgbClr val="56A0D3"/>
      </a:lt2>
      <a:accent1>
        <a:srgbClr val="768A46"/>
      </a:accent1>
      <a:accent2>
        <a:srgbClr val="00507E"/>
      </a:accent2>
      <a:accent3>
        <a:srgbClr val="006CA6"/>
      </a:accent3>
      <a:accent4>
        <a:srgbClr val="768A46"/>
      </a:accent4>
      <a:accent5>
        <a:srgbClr val="C9C0A0"/>
      </a:accent5>
      <a:accent6>
        <a:srgbClr val="87B24D"/>
      </a:accent6>
      <a:hlink>
        <a:srgbClr val="006CA6"/>
      </a:hlink>
      <a:folHlink>
        <a:srgbClr val="006CA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2174</TotalTime>
  <Words>2254</Words>
  <Application>Microsoft Office PowerPoint</Application>
  <PresentationFormat>Widescreen</PresentationFormat>
  <Paragraphs>223</Paragraphs>
  <Slides>33</Slides>
  <Notes>27</Notes>
  <HiddenSlides>9</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Arial</vt:lpstr>
      <vt:lpstr>Bookman Old Style</vt:lpstr>
      <vt:lpstr>Calibri</vt:lpstr>
      <vt:lpstr>Constantia</vt:lpstr>
      <vt:lpstr>Courier New</vt:lpstr>
      <vt:lpstr>Rockwell</vt:lpstr>
      <vt:lpstr>Rockwell Condensed</vt:lpstr>
      <vt:lpstr>Wingdings</vt:lpstr>
      <vt:lpstr>Wingdings 2</vt:lpstr>
      <vt:lpstr>Wood Type</vt:lpstr>
      <vt:lpstr>Median</vt:lpstr>
      <vt:lpstr>PCORnet Common Data Model</vt:lpstr>
      <vt:lpstr>Objectives</vt:lpstr>
      <vt:lpstr>Here we have a diabetes research team who wants work on a project together. Their project requires analyzing data from electronic health records.</vt:lpstr>
      <vt:lpstr>Here we have a research team who wants work on a project together. Their project requires analyzing data from electronic health records.</vt:lpstr>
      <vt:lpstr>?</vt:lpstr>
      <vt:lpstr>Each member of the research team meets with the team who manages requests for clinical data at their institution. Because all of their health systems uses, the same electronic health record, they expect that it will be pretty easy to find and, eventually, analyze the data. </vt:lpstr>
      <vt:lpstr>$$$</vt:lpstr>
      <vt:lpstr>To their surprise, there are major variations in the data at each site and the costs to extract all the data is expensive. They are worried they won’t have enough funds to cover the data extraction at each suite. They are also worried about how they will handle the analysis when they receive three very different datasets from the sites. They’ll have to dedicate more funds to preparing the data for analysis. </vt:lpstr>
      <vt:lpstr>How can the PCORnet CDM help this stressed out research team?</vt:lpstr>
      <vt:lpstr>First, a bit of background…</vt:lpstr>
      <vt:lpstr>First, a bit of background… </vt:lpstr>
      <vt:lpstr>The PCORnet Common Data Model </vt:lpstr>
      <vt:lpstr>PCORnet Common Data Model v5.0</vt:lpstr>
      <vt:lpstr>The PCDM allow data across sites to be compared. </vt:lpstr>
      <vt:lpstr>The PCDM allow data across sites to be compared.  </vt:lpstr>
      <vt:lpstr>The PCDM allow data across sites to be compared.   </vt:lpstr>
      <vt:lpstr>Data Categories </vt:lpstr>
      <vt:lpstr>Coding Systems </vt:lpstr>
      <vt:lpstr>Coding Systems  </vt:lpstr>
      <vt:lpstr>Creating the PCORnet CDM </vt:lpstr>
      <vt:lpstr>Specification </vt:lpstr>
      <vt:lpstr>Every quarter, sites must complete a data refresh and curation</vt:lpstr>
      <vt:lpstr>Every quarter, sites must complete a data refresh and curation </vt:lpstr>
      <vt:lpstr>Distributed Queries </vt:lpstr>
      <vt:lpstr>Distributed Queries  </vt:lpstr>
      <vt:lpstr>When the PCORnet CDM is not so common… </vt:lpstr>
      <vt:lpstr>When the PCORnet CDM is not so common…  </vt:lpstr>
      <vt:lpstr>What’s a sidecar? </vt:lpstr>
      <vt:lpstr>What’s a sidecar?  </vt:lpstr>
      <vt:lpstr>Summary: PCORnet CDM</vt:lpstr>
      <vt:lpstr></vt:lpstr>
      <vt:lpstr>After learning about what the PCORnet CDM can offer them, this multi-site study team decides they can obtain all the data the need from the CDM for their analysis. Next, they’ll meet with an analyst at their lead site to discuss next steps for developing a distributed query.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Sets</dc:title>
  <dc:creator>Pfaff, Emily</dc:creator>
  <cp:lastModifiedBy>Riley A</cp:lastModifiedBy>
  <cp:revision>178</cp:revision>
  <dcterms:created xsi:type="dcterms:W3CDTF">2016-08-16T16:45:28Z</dcterms:created>
  <dcterms:modified xsi:type="dcterms:W3CDTF">2020-11-30T19:57:39Z</dcterms:modified>
</cp:coreProperties>
</file>